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gif" ContentType="image/gif"/>
  <Default Extension="vml" ContentType="application/vnd.openxmlformats-officedocument.vmlDrawing"/>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5"/>
  </p:notesMasterIdLst>
  <p:handoutMasterIdLst>
    <p:handoutMasterId r:id="rId66"/>
  </p:handoutMasterIdLst>
  <p:sldIdLst>
    <p:sldId id="357" r:id="rId2"/>
    <p:sldId id="358" r:id="rId3"/>
    <p:sldId id="345" r:id="rId4"/>
    <p:sldId id="343" r:id="rId5"/>
    <p:sldId id="344" r:id="rId6"/>
    <p:sldId id="313" r:id="rId7"/>
    <p:sldId id="293" r:id="rId8"/>
    <p:sldId id="257" r:id="rId9"/>
    <p:sldId id="258" r:id="rId10"/>
    <p:sldId id="259" r:id="rId11"/>
    <p:sldId id="359" r:id="rId12"/>
    <p:sldId id="260" r:id="rId13"/>
    <p:sldId id="261" r:id="rId14"/>
    <p:sldId id="263" r:id="rId15"/>
    <p:sldId id="341" r:id="rId16"/>
    <p:sldId id="336" r:id="rId17"/>
    <p:sldId id="332" r:id="rId18"/>
    <p:sldId id="355" r:id="rId19"/>
    <p:sldId id="356" r:id="rId20"/>
    <p:sldId id="311" r:id="rId21"/>
    <p:sldId id="326" r:id="rId22"/>
    <p:sldId id="340" r:id="rId23"/>
    <p:sldId id="325" r:id="rId24"/>
    <p:sldId id="360" r:id="rId25"/>
    <p:sldId id="327" r:id="rId26"/>
    <p:sldId id="350" r:id="rId27"/>
    <p:sldId id="337" r:id="rId28"/>
    <p:sldId id="338" r:id="rId29"/>
    <p:sldId id="339" r:id="rId30"/>
    <p:sldId id="324" r:id="rId31"/>
    <p:sldId id="329" r:id="rId32"/>
    <p:sldId id="331" r:id="rId33"/>
    <p:sldId id="315" r:id="rId34"/>
    <p:sldId id="320" r:id="rId35"/>
    <p:sldId id="322" r:id="rId36"/>
    <p:sldId id="271" r:id="rId37"/>
    <p:sldId id="272" r:id="rId38"/>
    <p:sldId id="306" r:id="rId39"/>
    <p:sldId id="307" r:id="rId40"/>
    <p:sldId id="308" r:id="rId41"/>
    <p:sldId id="309" r:id="rId42"/>
    <p:sldId id="310" r:id="rId43"/>
    <p:sldId id="296" r:id="rId44"/>
    <p:sldId id="304" r:id="rId45"/>
    <p:sldId id="295" r:id="rId46"/>
    <p:sldId id="297" r:id="rId47"/>
    <p:sldId id="298" r:id="rId48"/>
    <p:sldId id="301" r:id="rId49"/>
    <p:sldId id="302" r:id="rId50"/>
    <p:sldId id="303" r:id="rId51"/>
    <p:sldId id="299" r:id="rId52"/>
    <p:sldId id="300" r:id="rId53"/>
    <p:sldId id="346" r:id="rId54"/>
    <p:sldId id="347" r:id="rId55"/>
    <p:sldId id="348" r:id="rId56"/>
    <p:sldId id="349" r:id="rId57"/>
    <p:sldId id="352" r:id="rId58"/>
    <p:sldId id="353" r:id="rId59"/>
    <p:sldId id="354" r:id="rId60"/>
    <p:sldId id="361" r:id="rId61"/>
    <p:sldId id="362" r:id="rId62"/>
    <p:sldId id="363" r:id="rId63"/>
    <p:sldId id="364" r:id="rId64"/>
  </p:sldIdLst>
  <p:sldSz cx="10080625" cy="5670550"/>
  <p:notesSz cx="7772400" cy="10058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B9CE5DFB-41EC-4C72-9583-617DBD849E3F}">
          <p14:sldIdLst>
            <p14:sldId id="357"/>
            <p14:sldId id="358"/>
            <p14:sldId id="345"/>
            <p14:sldId id="343"/>
            <p14:sldId id="344"/>
            <p14:sldId id="313"/>
            <p14:sldId id="293"/>
            <p14:sldId id="257"/>
            <p14:sldId id="258"/>
            <p14:sldId id="259"/>
            <p14:sldId id="359"/>
            <p14:sldId id="260"/>
            <p14:sldId id="261"/>
            <p14:sldId id="263"/>
            <p14:sldId id="341"/>
            <p14:sldId id="336"/>
            <p14:sldId id="332"/>
            <p14:sldId id="355"/>
            <p14:sldId id="356"/>
            <p14:sldId id="311"/>
            <p14:sldId id="326"/>
            <p14:sldId id="340"/>
            <p14:sldId id="325"/>
            <p14:sldId id="360"/>
            <p14:sldId id="327"/>
            <p14:sldId id="350"/>
            <p14:sldId id="337"/>
            <p14:sldId id="338"/>
            <p14:sldId id="339"/>
            <p14:sldId id="324"/>
            <p14:sldId id="329"/>
            <p14:sldId id="331"/>
            <p14:sldId id="315"/>
            <p14:sldId id="320"/>
            <p14:sldId id="322"/>
            <p14:sldId id="271"/>
            <p14:sldId id="272"/>
            <p14:sldId id="306"/>
            <p14:sldId id="307"/>
            <p14:sldId id="308"/>
            <p14:sldId id="309"/>
            <p14:sldId id="310"/>
            <p14:sldId id="296"/>
            <p14:sldId id="304"/>
            <p14:sldId id="295"/>
            <p14:sldId id="297"/>
            <p14:sldId id="298"/>
            <p14:sldId id="301"/>
            <p14:sldId id="302"/>
            <p14:sldId id="303"/>
            <p14:sldId id="299"/>
            <p14:sldId id="300"/>
            <p14:sldId id="346"/>
            <p14:sldId id="347"/>
            <p14:sldId id="348"/>
            <p14:sldId id="349"/>
            <p14:sldId id="352"/>
            <p14:sldId id="353"/>
            <p14:sldId id="354"/>
            <p14:sldId id="361"/>
            <p14:sldId id="362"/>
            <p14:sldId id="363"/>
            <p14:sldId id="364"/>
          </p14:sldIdLst>
        </p14:section>
      </p14:sectionLst>
    </p:ext>
    <p:ext uri="{EFAFB233-063F-42B5-8137-9DF3F51BA10A}">
      <p15:sldGuideLst xmlns="" xmlns:p15="http://schemas.microsoft.com/office/powerpoint/2012/main">
        <p15:guide id="1" orient="horz" pos="1786">
          <p15:clr>
            <a:srgbClr val="A4A3A4"/>
          </p15:clr>
        </p15:guide>
        <p15:guide id="2" pos="3175">
          <p15:clr>
            <a:srgbClr val="A4A3A4"/>
          </p15:clr>
        </p15:guide>
      </p15:sldGuideLst>
    </p:ext>
    <p:ext uri="{2D200454-40CA-4A62-9FC3-DE9A4176ACB9}">
      <p15:notesGuideLst xmlns="" xmlns:p15="http://schemas.microsoft.com/office/powerpoint/2012/main">
        <p15:guide id="1" orient="horz" pos="3168">
          <p15:clr>
            <a:srgbClr val="A4A3A4"/>
          </p15:clr>
        </p15:guide>
        <p15:guide id="2" pos="244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Rg st="1" end="24"/>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166" autoAdjust="0"/>
    <p:restoredTop sz="81167" autoAdjust="0"/>
  </p:normalViewPr>
  <p:slideViewPr>
    <p:cSldViewPr>
      <p:cViewPr>
        <p:scale>
          <a:sx n="101" d="100"/>
          <a:sy n="101" d="100"/>
        </p:scale>
        <p:origin x="-102" y="12"/>
      </p:cViewPr>
      <p:guideLst>
        <p:guide orient="horz" pos="1786"/>
        <p:guide pos="3175"/>
      </p:guideLst>
    </p:cSldViewPr>
  </p:slideViewPr>
  <p:notesTextViewPr>
    <p:cViewPr>
      <p:scale>
        <a:sx n="1" d="1"/>
        <a:sy n="1" d="1"/>
      </p:scale>
      <p:origin x="0" y="0"/>
    </p:cViewPr>
  </p:notesTextViewPr>
  <p:notesViewPr>
    <p:cSldViewPr>
      <p:cViewPr>
        <p:scale>
          <a:sx n="90" d="100"/>
          <a:sy n="90" d="100"/>
        </p:scale>
        <p:origin x="-1602" y="264"/>
      </p:cViewPr>
      <p:guideLst>
        <p:guide orient="horz" pos="3168"/>
        <p:guide pos="244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4.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7.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50.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52.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Header Placeholder 1"/>
          <p:cNvSpPr txBox="1">
            <a:spLocks noGrp="1"/>
          </p:cNvSpPr>
          <p:nvPr>
            <p:ph type="hdr" sz="quarter"/>
          </p:nvPr>
        </p:nvSpPr>
        <p:spPr>
          <a:xfrm>
            <a:off x="0" y="0"/>
            <a:ext cx="3372840" cy="502560"/>
          </a:xfrm>
          <a:prstGeom prst="rect">
            <a:avLst/>
          </a:prstGeom>
          <a:noFill/>
          <a:ln>
            <a:noFill/>
          </a:ln>
        </p:spPr>
        <p:txBody>
          <a:bodyPr wrap="none" lIns="90000" tIns="45000" rIns="90000" bIns="45000" anchorCtr="0" compatLnSpc="0"/>
          <a:lstStyle/>
          <a:p>
            <a:pPr marL="0" marR="0" lvl="0" indent="0" hangingPunct="0">
              <a:lnSpc>
                <a:spcPct val="100000"/>
              </a:lnSpc>
              <a:spcBef>
                <a:spcPts val="0"/>
              </a:spcBef>
              <a:spcAft>
                <a:spcPts val="0"/>
              </a:spcAft>
              <a:buNone/>
              <a:tabLst/>
              <a:defRPr sz="1400"/>
            </a:pPr>
            <a:endParaRPr lang="en-US" sz="1400" b="0" i="0" u="none" strike="noStrike" kern="1200" cap="none">
              <a:ln>
                <a:noFill/>
              </a:ln>
              <a:latin typeface="Liberation Sans" pitchFamily="18"/>
              <a:ea typeface="Noto Sans CJK SC" pitchFamily="2"/>
              <a:cs typeface="Lohit Devanagari" pitchFamily="2"/>
            </a:endParaRPr>
          </a:p>
        </p:txBody>
      </p:sp>
      <p:sp>
        <p:nvSpPr>
          <p:cNvPr id="3" name="Date Placeholder 2"/>
          <p:cNvSpPr txBox="1">
            <a:spLocks noGrp="1"/>
          </p:cNvSpPr>
          <p:nvPr>
            <p:ph type="dt" sz="quarter" idx="1"/>
          </p:nvPr>
        </p:nvSpPr>
        <p:spPr>
          <a:xfrm>
            <a:off x="4399200" y="0"/>
            <a:ext cx="3372840" cy="502560"/>
          </a:xfrm>
          <a:prstGeom prst="rect">
            <a:avLst/>
          </a:prstGeom>
          <a:noFill/>
          <a:ln>
            <a:noFill/>
          </a:ln>
        </p:spPr>
        <p:txBody>
          <a:bodyPr wrap="none" lIns="90000" tIns="45000" rIns="90000" bIns="45000" anchorCtr="0" compatLnSpc="0"/>
          <a:lstStyle/>
          <a:p>
            <a:pPr marL="0" marR="0" lvl="0" indent="0" algn="r" hangingPunct="0">
              <a:lnSpc>
                <a:spcPct val="100000"/>
              </a:lnSpc>
              <a:spcBef>
                <a:spcPts val="0"/>
              </a:spcBef>
              <a:spcAft>
                <a:spcPts val="0"/>
              </a:spcAft>
              <a:buNone/>
              <a:tabLst/>
              <a:defRPr sz="1400"/>
            </a:pPr>
            <a:endParaRPr lang="en-US" sz="1400" b="0" i="0" u="none" strike="noStrike" kern="1200" cap="none">
              <a:ln>
                <a:noFill/>
              </a:ln>
              <a:latin typeface="Liberation Sans" pitchFamily="18"/>
              <a:ea typeface="Noto Sans CJK SC" pitchFamily="2"/>
              <a:cs typeface="Lohit Devanagari" pitchFamily="2"/>
            </a:endParaRPr>
          </a:p>
        </p:txBody>
      </p:sp>
      <p:sp>
        <p:nvSpPr>
          <p:cNvPr id="4" name="Footer Placeholder 3"/>
          <p:cNvSpPr txBox="1">
            <a:spLocks noGrp="1"/>
          </p:cNvSpPr>
          <p:nvPr>
            <p:ph type="ftr" sz="quarter" idx="2"/>
          </p:nvPr>
        </p:nvSpPr>
        <p:spPr>
          <a:xfrm>
            <a:off x="0" y="9555480"/>
            <a:ext cx="3372840" cy="502560"/>
          </a:xfrm>
          <a:prstGeom prst="rect">
            <a:avLst/>
          </a:prstGeom>
          <a:noFill/>
          <a:ln>
            <a:noFill/>
          </a:ln>
        </p:spPr>
        <p:txBody>
          <a:bodyPr wrap="none" lIns="90000" tIns="45000" rIns="90000" bIns="45000" anchor="b" anchorCtr="0" compatLnSpc="0"/>
          <a:lstStyle/>
          <a:p>
            <a:pPr marL="0" marR="0" lvl="0" indent="0" hangingPunct="0">
              <a:lnSpc>
                <a:spcPct val="100000"/>
              </a:lnSpc>
              <a:spcBef>
                <a:spcPts val="0"/>
              </a:spcBef>
              <a:spcAft>
                <a:spcPts val="0"/>
              </a:spcAft>
              <a:buNone/>
              <a:tabLst/>
              <a:defRPr sz="1400"/>
            </a:pPr>
            <a:endParaRPr lang="en-US" sz="1400" b="0" i="0" u="none" strike="noStrike" kern="1200" cap="none">
              <a:ln>
                <a:noFill/>
              </a:ln>
              <a:latin typeface="Liberation Sans" pitchFamily="18"/>
              <a:ea typeface="Noto Sans CJK SC" pitchFamily="2"/>
              <a:cs typeface="Lohit Devanagari" pitchFamily="2"/>
            </a:endParaRPr>
          </a:p>
        </p:txBody>
      </p:sp>
      <p:sp>
        <p:nvSpPr>
          <p:cNvPr id="5" name="Slide Number Placeholder 4"/>
          <p:cNvSpPr txBox="1">
            <a:spLocks noGrp="1"/>
          </p:cNvSpPr>
          <p:nvPr>
            <p:ph type="sldNum" sz="quarter" idx="3"/>
          </p:nvPr>
        </p:nvSpPr>
        <p:spPr>
          <a:xfrm>
            <a:off x="4399200" y="9555480"/>
            <a:ext cx="3372840" cy="502560"/>
          </a:xfrm>
          <a:prstGeom prst="rect">
            <a:avLst/>
          </a:prstGeom>
          <a:noFill/>
          <a:ln>
            <a:noFill/>
          </a:ln>
        </p:spPr>
        <p:txBody>
          <a:bodyPr wrap="none" lIns="90000" tIns="45000" rIns="90000" bIns="45000" anchor="b" anchorCtr="0" compatLnSpc="0"/>
          <a:lstStyle/>
          <a:p>
            <a:pPr marL="0" marR="0" lvl="0" indent="0" algn="r" hangingPunct="0">
              <a:lnSpc>
                <a:spcPct val="100000"/>
              </a:lnSpc>
              <a:spcBef>
                <a:spcPts val="0"/>
              </a:spcBef>
              <a:spcAft>
                <a:spcPts val="0"/>
              </a:spcAft>
              <a:buNone/>
              <a:tabLst/>
              <a:defRPr sz="1400"/>
            </a:pPr>
            <a:fld id="{3FAFDBF9-7F9D-4D2D-AE54-6B31F1EF7102}" type="slidenum">
              <a:t>‹#›</a:t>
            </a:fld>
            <a:endParaRPr lang="en-US" sz="1400" b="0" i="0" u="none" strike="noStrike" kern="1200" cap="none">
              <a:ln>
                <a:noFill/>
              </a:ln>
              <a:latin typeface="Liberation Sans" pitchFamily="18"/>
              <a:ea typeface="Noto Sans CJK SC" pitchFamily="2"/>
              <a:cs typeface="Lohit Devanagari" pitchFamily="2"/>
            </a:endParaRPr>
          </a:p>
        </p:txBody>
      </p:sp>
    </p:spTree>
    <p:extLst>
      <p:ext uri="{BB962C8B-B14F-4D97-AF65-F5344CB8AC3E}">
        <p14:creationId xmlns:p14="http://schemas.microsoft.com/office/powerpoint/2010/main" val="91870662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533520" y="764280"/>
            <a:ext cx="6704640" cy="3771360"/>
          </a:xfrm>
          <a:prstGeom prst="rect">
            <a:avLst/>
          </a:prstGeom>
          <a:noFill/>
          <a:ln>
            <a:noFill/>
            <a:prstDash val="solid"/>
          </a:ln>
        </p:spPr>
      </p:sp>
      <p:sp>
        <p:nvSpPr>
          <p:cNvPr id="3" name="Notes Placeholder 2"/>
          <p:cNvSpPr txBox="1">
            <a:spLocks noGrp="1"/>
          </p:cNvSpPr>
          <p:nvPr>
            <p:ph type="body" sz="quarter" idx="3"/>
          </p:nvPr>
        </p:nvSpPr>
        <p:spPr>
          <a:xfrm>
            <a:off x="777239" y="4777560"/>
            <a:ext cx="6217560" cy="4525920"/>
          </a:xfrm>
          <a:prstGeom prst="rect">
            <a:avLst/>
          </a:prstGeom>
          <a:noFill/>
          <a:ln>
            <a:noFill/>
          </a:ln>
        </p:spPr>
        <p:txBody>
          <a:bodyPr lIns="0" tIns="0" rIns="0" bIns="0"/>
          <a:lstStyle/>
          <a:p>
            <a:endParaRPr lang="en-US"/>
          </a:p>
        </p:txBody>
      </p:sp>
      <p:sp>
        <p:nvSpPr>
          <p:cNvPr id="4" name="Header Placeholder 3"/>
          <p:cNvSpPr txBox="1">
            <a:spLocks noGrp="1"/>
          </p:cNvSpPr>
          <p:nvPr>
            <p:ph type="hdr" sz="quarter"/>
          </p:nvPr>
        </p:nvSpPr>
        <p:spPr>
          <a:xfrm>
            <a:off x="0" y="0"/>
            <a:ext cx="3372840" cy="502560"/>
          </a:xfrm>
          <a:prstGeom prst="rect">
            <a:avLst/>
          </a:prstGeom>
          <a:noFill/>
          <a:ln>
            <a:noFill/>
          </a:ln>
        </p:spPr>
        <p:txBody>
          <a:bodyPr lIns="0" tIns="0" rIns="0" bIns="0" anchorCtr="0"/>
          <a:lstStyle>
            <a:lvl1pPr lvl="0" hangingPunct="0">
              <a:buNone/>
              <a:tabLst/>
              <a:defRPr lang="en-US" sz="1400" kern="1200">
                <a:latin typeface="Liberation Serif" pitchFamily="18"/>
                <a:ea typeface="DejaVu Sans" pitchFamily="2"/>
                <a:cs typeface="DejaVu Sans" pitchFamily="2"/>
              </a:defRPr>
            </a:lvl1pPr>
          </a:lstStyle>
          <a:p>
            <a:pPr lvl="0"/>
            <a:endParaRPr lang="en-US"/>
          </a:p>
        </p:txBody>
      </p:sp>
      <p:sp>
        <p:nvSpPr>
          <p:cNvPr id="5" name="Date Placeholder 4"/>
          <p:cNvSpPr txBox="1">
            <a:spLocks noGrp="1"/>
          </p:cNvSpPr>
          <p:nvPr>
            <p:ph type="dt" idx="1"/>
          </p:nvPr>
        </p:nvSpPr>
        <p:spPr>
          <a:xfrm>
            <a:off x="4399200" y="0"/>
            <a:ext cx="3372840" cy="502560"/>
          </a:xfrm>
          <a:prstGeom prst="rect">
            <a:avLst/>
          </a:prstGeom>
          <a:noFill/>
          <a:ln>
            <a:noFill/>
          </a:ln>
        </p:spPr>
        <p:txBody>
          <a:bodyPr lIns="0" tIns="0" rIns="0" bIns="0" anchorCtr="0"/>
          <a:lstStyle>
            <a:lvl1pPr lvl="0" algn="r" hangingPunct="0">
              <a:buNone/>
              <a:tabLst/>
              <a:defRPr lang="en-US" sz="1400" kern="1200">
                <a:latin typeface="Liberation Serif" pitchFamily="18"/>
                <a:ea typeface="DejaVu Sans" pitchFamily="2"/>
                <a:cs typeface="DejaVu Sans" pitchFamily="2"/>
              </a:defRPr>
            </a:lvl1pPr>
          </a:lstStyle>
          <a:p>
            <a:pPr lvl="0"/>
            <a:endParaRPr lang="en-US"/>
          </a:p>
        </p:txBody>
      </p:sp>
      <p:sp>
        <p:nvSpPr>
          <p:cNvPr id="6" name="Footer Placeholder 5"/>
          <p:cNvSpPr txBox="1">
            <a:spLocks noGrp="1"/>
          </p:cNvSpPr>
          <p:nvPr>
            <p:ph type="ftr" sz="quarter" idx="4"/>
          </p:nvPr>
        </p:nvSpPr>
        <p:spPr>
          <a:xfrm>
            <a:off x="0" y="9555480"/>
            <a:ext cx="3372840" cy="502560"/>
          </a:xfrm>
          <a:prstGeom prst="rect">
            <a:avLst/>
          </a:prstGeom>
          <a:noFill/>
          <a:ln>
            <a:noFill/>
          </a:ln>
        </p:spPr>
        <p:txBody>
          <a:bodyPr lIns="0" tIns="0" rIns="0" bIns="0" anchor="b" anchorCtr="0"/>
          <a:lstStyle>
            <a:lvl1pPr lvl="0" hangingPunct="0">
              <a:buNone/>
              <a:tabLst/>
              <a:defRPr lang="en-US" sz="1400" kern="1200">
                <a:latin typeface="Liberation Serif" pitchFamily="18"/>
                <a:ea typeface="DejaVu Sans" pitchFamily="2"/>
                <a:cs typeface="DejaVu Sans" pitchFamily="2"/>
              </a:defRPr>
            </a:lvl1pPr>
          </a:lstStyle>
          <a:p>
            <a:pPr lvl="0"/>
            <a:endParaRPr lang="en-US"/>
          </a:p>
        </p:txBody>
      </p:sp>
      <p:sp>
        <p:nvSpPr>
          <p:cNvPr id="7" name="Slide Number Placeholder 6"/>
          <p:cNvSpPr txBox="1">
            <a:spLocks noGrp="1"/>
          </p:cNvSpPr>
          <p:nvPr>
            <p:ph type="sldNum" sz="quarter" idx="5"/>
          </p:nvPr>
        </p:nvSpPr>
        <p:spPr>
          <a:xfrm>
            <a:off x="4399200" y="9555480"/>
            <a:ext cx="3372840" cy="502560"/>
          </a:xfrm>
          <a:prstGeom prst="rect">
            <a:avLst/>
          </a:prstGeom>
          <a:noFill/>
          <a:ln>
            <a:noFill/>
          </a:ln>
        </p:spPr>
        <p:txBody>
          <a:bodyPr lIns="0" tIns="0" rIns="0" bIns="0" anchor="b" anchorCtr="0"/>
          <a:lstStyle>
            <a:lvl1pPr lvl="0" algn="r" hangingPunct="0">
              <a:buNone/>
              <a:tabLst/>
              <a:defRPr lang="en-US" sz="1400" kern="1200">
                <a:latin typeface="Liberation Serif" pitchFamily="18"/>
                <a:ea typeface="DejaVu Sans" pitchFamily="2"/>
                <a:cs typeface="DejaVu Sans" pitchFamily="2"/>
              </a:defRPr>
            </a:lvl1pPr>
          </a:lstStyle>
          <a:p>
            <a:pPr lvl="0"/>
            <a:fld id="{031EFD5C-FA0A-4F47-B97B-EB01C22CD88E}" type="slidenum">
              <a:t>‹#›</a:t>
            </a:fld>
            <a:endParaRPr lang="en-US"/>
          </a:p>
        </p:txBody>
      </p:sp>
    </p:spTree>
    <p:extLst>
      <p:ext uri="{BB962C8B-B14F-4D97-AF65-F5344CB8AC3E}">
        <p14:creationId xmlns:p14="http://schemas.microsoft.com/office/powerpoint/2010/main" val="4081336104"/>
      </p:ext>
    </p:extLst>
  </p:cSld>
  <p:clrMap bg1="lt1" tx1="dk1" bg2="lt2" tx2="dk2" accent1="accent1" accent2="accent2" accent3="accent3" accent4="accent4" accent5="accent5" accent6="accent6" hlink="hlink" folHlink="folHlink"/>
  <p:notesStyle>
    <a:lvl1pPr marL="216000" marR="0" indent="-216000" hangingPunct="0">
      <a:tabLst/>
      <a:defRPr lang="en-US" sz="2000" b="0" i="0" u="none" strike="noStrike" kern="1200" cap="none">
        <a:ln>
          <a:noFill/>
        </a:ln>
        <a:highlight>
          <a:scrgbClr r="0" g="0" b="0">
            <a:alpha val="0"/>
          </a:scrgbClr>
        </a:highlight>
        <a:latin typeface="Liberation Sans" pitchFamily="18"/>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lvl="0"/>
            <a:r>
              <a:rPr lang="en-US" baseline="0" dirty="0"/>
              <a:t>This article describes how I got my brain injury.</a:t>
            </a:r>
          </a:p>
          <a:p>
            <a:pPr lvl="0"/>
            <a:r>
              <a:rPr lang="en-US" baseline="0" dirty="0"/>
              <a:t>Note:  I lived in Ohio at the time</a:t>
            </a:r>
          </a:p>
        </p:txBody>
      </p:sp>
      <p:sp>
        <p:nvSpPr>
          <p:cNvPr id="4" name="Slide Number Placeholder 3"/>
          <p:cNvSpPr>
            <a:spLocks noGrp="1"/>
          </p:cNvSpPr>
          <p:nvPr>
            <p:ph type="sldNum" sz="quarter" idx="10"/>
          </p:nvPr>
        </p:nvSpPr>
        <p:spPr/>
        <p:txBody>
          <a:bodyPr/>
          <a:lstStyle/>
          <a:p>
            <a:pPr lvl="0"/>
            <a:fld id="{031EFD5C-FA0A-4F47-B97B-EB01C22CD88E}" type="slidenum">
              <a:rPr lang="en-US" smtClean="0"/>
              <a:t>3</a:t>
            </a:fld>
            <a:endParaRPr lang="en-US"/>
          </a:p>
        </p:txBody>
      </p:sp>
    </p:spTree>
    <p:extLst>
      <p:ext uri="{BB962C8B-B14F-4D97-AF65-F5344CB8AC3E}">
        <p14:creationId xmlns:p14="http://schemas.microsoft.com/office/powerpoint/2010/main" val="27586585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533400" y="763588"/>
            <a:ext cx="6704013" cy="3771900"/>
          </a:xfrm>
          <a:solidFill>
            <a:srgbClr val="729FCF"/>
          </a:solidFill>
          <a:ln w="25400">
            <a:solidFill>
              <a:srgbClr val="3465A4"/>
            </a:solidFill>
            <a:prstDash val="solid"/>
          </a:ln>
        </p:spPr>
      </p:sp>
      <p:sp>
        <p:nvSpPr>
          <p:cNvPr id="3" name="Notes Placeholder 2"/>
          <p:cNvSpPr txBox="1">
            <a:spLocks noGrp="1"/>
          </p:cNvSpPr>
          <p:nvPr>
            <p:ph type="body" sz="quarter" idx="1"/>
          </p:nvPr>
        </p:nvSpPr>
        <p:spPr/>
        <p:txBody>
          <a:bodyPr/>
          <a:lstStyle/>
          <a:p>
            <a:r>
              <a:rPr lang="en-US" dirty="0"/>
              <a:t>The Wahoo </a:t>
            </a:r>
            <a:r>
              <a:rPr lang="en-US" dirty="0" err="1"/>
              <a:t>sensoir</a:t>
            </a:r>
            <a:r>
              <a:rPr lang="en-US" dirty="0"/>
              <a:t> transmits 8 bytes every second</a:t>
            </a:r>
          </a:p>
          <a:p>
            <a:r>
              <a:rPr lang="en-US" dirty="0"/>
              <a:t>I learned this</a:t>
            </a:r>
            <a:r>
              <a:rPr lang="en-US" baseline="0" dirty="0"/>
              <a:t> while using a </a:t>
            </a:r>
            <a:r>
              <a:rPr lang="en-US" baseline="0" dirty="0" err="1"/>
              <a:t>linux</a:t>
            </a:r>
            <a:r>
              <a:rPr lang="en-US" baseline="0" dirty="0"/>
              <a:t> based Raspberry PI – I use </a:t>
            </a:r>
            <a:r>
              <a:rPr lang="en-US" baseline="0" dirty="0" err="1"/>
              <a:t>linux</a:t>
            </a:r>
            <a:r>
              <a:rPr lang="en-US" baseline="0" dirty="0"/>
              <a:t> OS; not Windows.  But my scheme still works for Windows users.</a:t>
            </a:r>
            <a:endParaRPr 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533400" y="763588"/>
            <a:ext cx="6704013" cy="3771900"/>
          </a:xfrm>
          <a:solidFill>
            <a:srgbClr val="729FCF"/>
          </a:solidFill>
          <a:ln w="25400">
            <a:solidFill>
              <a:srgbClr val="3465A4"/>
            </a:solidFill>
            <a:prstDash val="solid"/>
          </a:ln>
        </p:spPr>
      </p:sp>
      <p:sp>
        <p:nvSpPr>
          <p:cNvPr id="3" name="Notes Placeholder 2"/>
          <p:cNvSpPr txBox="1">
            <a:spLocks noGrp="1"/>
          </p:cNvSpPr>
          <p:nvPr>
            <p:ph type="body" sz="quarter" idx="1"/>
          </p:nvPr>
        </p:nvSpPr>
        <p:spPr/>
        <p:txBody>
          <a:bodyPr/>
          <a:lstStyle/>
          <a:p>
            <a:r>
              <a:rPr lang="en-US" dirty="0"/>
              <a:t>Program storage</a:t>
            </a:r>
            <a:r>
              <a:rPr lang="en-US" baseline="0" dirty="0"/>
              <a:t> space of Uno WIFI rev 2 filled</a:t>
            </a:r>
            <a:endParaRPr lang="en-US" dirty="0"/>
          </a:p>
          <a:p>
            <a:r>
              <a:rPr lang="en-US" dirty="0"/>
              <a:t>2nd Arduino Leonardo acts as the joystick…</a:t>
            </a:r>
          </a:p>
          <a:p>
            <a:r>
              <a:rPr lang="en-US" dirty="0"/>
              <a:t>Source code available on </a:t>
            </a:r>
            <a:r>
              <a:rPr lang="en-US" dirty="0" err="1"/>
              <a:t>github</a:t>
            </a:r>
            <a:r>
              <a:rPr lang="en-US" dirty="0"/>
              <a:t>.</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533400" y="763588"/>
            <a:ext cx="6704013" cy="3771900"/>
          </a:xfrm>
          <a:solidFill>
            <a:srgbClr val="729FCF"/>
          </a:solidFill>
          <a:ln w="25400">
            <a:solidFill>
              <a:srgbClr val="3465A4"/>
            </a:solidFill>
            <a:prstDash val="solid"/>
          </a:ln>
        </p:spPr>
      </p:sp>
      <p:sp>
        <p:nvSpPr>
          <p:cNvPr id="3" name="Notes Placeholder 2"/>
          <p:cNvSpPr txBox="1">
            <a:spLocks noGrp="1"/>
          </p:cNvSpPr>
          <p:nvPr>
            <p:ph type="body" sz="quarter" idx="1"/>
          </p:nvPr>
        </p:nvSpPr>
        <p:spPr/>
        <p:txBody>
          <a:bodyPr/>
          <a:lstStyle/>
          <a:p>
            <a:r>
              <a:rPr lang="en-US" dirty="0"/>
              <a:t>Leonardo and Uno </a:t>
            </a:r>
            <a:r>
              <a:rPr lang="en-US" dirty="0" err="1"/>
              <a:t>Wifi</a:t>
            </a:r>
            <a:r>
              <a:rPr lang="en-US" dirty="0"/>
              <a:t> Rev2 shown.  Note the wires to channel information from the </a:t>
            </a:r>
            <a:r>
              <a:rPr lang="en-US" dirty="0" err="1"/>
              <a:t>uno</a:t>
            </a:r>
            <a:r>
              <a:rPr lang="en-US" dirty="0"/>
              <a:t> to the </a:t>
            </a:r>
            <a:r>
              <a:rPr lang="en-US" dirty="0" err="1"/>
              <a:t>leonardo</a:t>
            </a:r>
            <a:endParaRPr lang="en-US" dirty="0"/>
          </a:p>
          <a:p>
            <a:endParaRPr lang="en-US" dirty="0"/>
          </a:p>
          <a:p>
            <a:r>
              <a:rPr lang="en-US" dirty="0"/>
              <a:t>I am not gifted at physical skills…this is the way I use it.</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r>
              <a:rPr lang="en-US" dirty="0"/>
              <a:t>Here is a</a:t>
            </a:r>
            <a:r>
              <a:rPr lang="en-US" baseline="0" dirty="0"/>
              <a:t>n illustrations of the controls I use while flying.</a:t>
            </a:r>
            <a:endParaRPr lang="en-US" dirty="0"/>
          </a:p>
        </p:txBody>
      </p:sp>
      <p:sp>
        <p:nvSpPr>
          <p:cNvPr id="4" name="Slide Number Placeholder 3"/>
          <p:cNvSpPr>
            <a:spLocks noGrp="1"/>
          </p:cNvSpPr>
          <p:nvPr>
            <p:ph type="sldNum" sz="quarter" idx="10"/>
          </p:nvPr>
        </p:nvSpPr>
        <p:spPr/>
        <p:txBody>
          <a:bodyPr/>
          <a:lstStyle/>
          <a:p>
            <a:pPr lvl="0"/>
            <a:fld id="{031EFD5C-FA0A-4F47-B97B-EB01C22CD88E}" type="slidenum">
              <a:rPr lang="en-US" smtClean="0"/>
              <a:t>15</a:t>
            </a:fld>
            <a:endParaRPr lang="en-US"/>
          </a:p>
        </p:txBody>
      </p:sp>
    </p:spTree>
    <p:extLst>
      <p:ext uri="{BB962C8B-B14F-4D97-AF65-F5344CB8AC3E}">
        <p14:creationId xmlns:p14="http://schemas.microsoft.com/office/powerpoint/2010/main" val="25689425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r>
              <a:rPr lang="en-US" dirty="0"/>
              <a:t>Trainer resistance abates as it</a:t>
            </a:r>
            <a:r>
              <a:rPr lang="en-US" baseline="0" dirty="0"/>
              <a:t> is used.  How was this accounted for?</a:t>
            </a:r>
            <a:endParaRPr lang="en-US" dirty="0"/>
          </a:p>
          <a:p>
            <a:endParaRPr lang="en-US" dirty="0"/>
          </a:p>
          <a:p>
            <a:r>
              <a:rPr lang="en-US" dirty="0"/>
              <a:t>This</a:t>
            </a:r>
            <a:r>
              <a:rPr lang="en-US" baseline="0" dirty="0"/>
              <a:t> is intended for those that want to understand details of how I transformed my bike. </a:t>
            </a:r>
            <a:endParaRPr lang="en-US" dirty="0"/>
          </a:p>
        </p:txBody>
      </p:sp>
      <p:sp>
        <p:nvSpPr>
          <p:cNvPr id="4" name="Slide Number Placeholder 3"/>
          <p:cNvSpPr>
            <a:spLocks noGrp="1"/>
          </p:cNvSpPr>
          <p:nvPr>
            <p:ph type="sldNum" sz="quarter" idx="10"/>
          </p:nvPr>
        </p:nvSpPr>
        <p:spPr/>
        <p:txBody>
          <a:bodyPr/>
          <a:lstStyle/>
          <a:p>
            <a:pPr lvl="0"/>
            <a:fld id="{031EFD5C-FA0A-4F47-B97B-EB01C22CD88E}" type="slidenum">
              <a:rPr lang="en-US" smtClean="0"/>
              <a:t>16</a:t>
            </a:fld>
            <a:endParaRPr lang="en-US"/>
          </a:p>
        </p:txBody>
      </p:sp>
    </p:spTree>
    <p:extLst>
      <p:ext uri="{BB962C8B-B14F-4D97-AF65-F5344CB8AC3E}">
        <p14:creationId xmlns:p14="http://schemas.microsoft.com/office/powerpoint/2010/main" val="6536256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r>
              <a:rPr lang="en-US" dirty="0"/>
              <a:t>Constants</a:t>
            </a:r>
          </a:p>
          <a:p>
            <a:r>
              <a:rPr lang="en-US" dirty="0"/>
              <a:t>Wheel circumference can be found internet.</a:t>
            </a:r>
          </a:p>
          <a:p>
            <a:endParaRPr lang="en-US" dirty="0"/>
          </a:p>
          <a:p>
            <a:r>
              <a:rPr lang="en-US" dirty="0"/>
              <a:t>Note: I try to state units explicitly – this is a trick I used to pass the PE examination to eliminate incorrect answers on the multiple choice portion of the test.</a:t>
            </a:r>
          </a:p>
          <a:p>
            <a:endParaRPr lang="en-US" dirty="0"/>
          </a:p>
          <a:p>
            <a:r>
              <a:rPr lang="en-US" dirty="0"/>
              <a:t>I </a:t>
            </a:r>
            <a:r>
              <a:rPr lang="en-US" baseline="0" dirty="0"/>
              <a:t>embedded a spreadsheet to use the serial output from you riding your bike on a trainer, to calculate your </a:t>
            </a:r>
            <a:r>
              <a:rPr lang="en-US" baseline="0" dirty="0" err="1"/>
              <a:t>speedGradient</a:t>
            </a:r>
            <a:r>
              <a:rPr lang="en-US" baseline="0" dirty="0"/>
              <a:t>.</a:t>
            </a:r>
            <a:endParaRPr lang="en-US" dirty="0"/>
          </a:p>
        </p:txBody>
      </p:sp>
      <p:sp>
        <p:nvSpPr>
          <p:cNvPr id="4" name="Slide Number Placeholder 3"/>
          <p:cNvSpPr>
            <a:spLocks noGrp="1"/>
          </p:cNvSpPr>
          <p:nvPr>
            <p:ph type="sldNum" sz="quarter" idx="10"/>
          </p:nvPr>
        </p:nvSpPr>
        <p:spPr/>
        <p:txBody>
          <a:bodyPr/>
          <a:lstStyle/>
          <a:p>
            <a:pPr lvl="0"/>
            <a:fld id="{031EFD5C-FA0A-4F47-B97B-EB01C22CD88E}" type="slidenum">
              <a:rPr lang="en-US" smtClean="0"/>
              <a:t>17</a:t>
            </a:fld>
            <a:endParaRPr lang="en-US"/>
          </a:p>
        </p:txBody>
      </p:sp>
    </p:spTree>
    <p:extLst>
      <p:ext uri="{BB962C8B-B14F-4D97-AF65-F5344CB8AC3E}">
        <p14:creationId xmlns:p14="http://schemas.microsoft.com/office/powerpoint/2010/main" val="4961282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533400" y="763588"/>
            <a:ext cx="6704013" cy="3771900"/>
          </a:xfrm>
          <a:solidFill>
            <a:srgbClr val="729FCF"/>
          </a:solidFill>
          <a:ln w="25400">
            <a:solidFill>
              <a:srgbClr val="3465A4"/>
            </a:solidFill>
            <a:prstDash val="solid"/>
          </a:ln>
        </p:spPr>
      </p:sp>
      <p:sp>
        <p:nvSpPr>
          <p:cNvPr id="3" name="Notes Placeholder 2"/>
          <p:cNvSpPr txBox="1">
            <a:spLocks noGrp="1"/>
          </p:cNvSpPr>
          <p:nvPr>
            <p:ph type="body" sz="quarter" idx="1"/>
          </p:nvPr>
        </p:nvSpPr>
        <p:spPr/>
        <p:txBody>
          <a:bodyPr/>
          <a:lstStyle/>
          <a:p>
            <a:r>
              <a:rPr lang="en-US" dirty="0"/>
              <a:t>I made an Excel worksheet so you can determine your own Speed Gradient, </a:t>
            </a:r>
            <a:r>
              <a:rPr lang="en-US" dirty="0" err="1"/>
              <a:t>SpeedDelta</a:t>
            </a:r>
            <a:r>
              <a:rPr lang="en-US" dirty="0"/>
              <a:t>, and </a:t>
            </a:r>
            <a:r>
              <a:rPr lang="en-US" dirty="0" err="1"/>
              <a:t>MaxSpeed</a:t>
            </a:r>
            <a:r>
              <a:rPr lang="en-US" dirty="0"/>
              <a:t>.</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r>
              <a:rPr lang="en-US" dirty="0"/>
              <a:t>When</a:t>
            </a:r>
            <a:r>
              <a:rPr lang="en-US" baseline="0" dirty="0"/>
              <a:t> you watch me fly from KGAI to KBWI, I do not translate linearly from a Maximum speed to throttle position:  I use more math and account for the trainer’s decrease in resistance from use.</a:t>
            </a:r>
          </a:p>
          <a:p>
            <a:endParaRPr lang="en-US" dirty="0"/>
          </a:p>
        </p:txBody>
      </p:sp>
      <p:sp>
        <p:nvSpPr>
          <p:cNvPr id="4" name="Slide Number Placeholder 3"/>
          <p:cNvSpPr>
            <a:spLocks noGrp="1"/>
          </p:cNvSpPr>
          <p:nvPr>
            <p:ph type="sldNum" sz="quarter" idx="10"/>
          </p:nvPr>
        </p:nvSpPr>
        <p:spPr/>
        <p:txBody>
          <a:bodyPr/>
          <a:lstStyle/>
          <a:p>
            <a:pPr lvl="0"/>
            <a:fld id="{031EFD5C-FA0A-4F47-B97B-EB01C22CD88E}" type="slidenum">
              <a:rPr lang="en-US" smtClean="0"/>
              <a:t>20</a:t>
            </a:fld>
            <a:endParaRPr lang="en-US"/>
          </a:p>
        </p:txBody>
      </p:sp>
    </p:spTree>
    <p:extLst>
      <p:ext uri="{BB962C8B-B14F-4D97-AF65-F5344CB8AC3E}">
        <p14:creationId xmlns:p14="http://schemas.microsoft.com/office/powerpoint/2010/main" val="16997375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r>
              <a:rPr lang="en-US" dirty="0"/>
              <a:t>Questions?</a:t>
            </a:r>
          </a:p>
        </p:txBody>
      </p:sp>
      <p:sp>
        <p:nvSpPr>
          <p:cNvPr id="4" name="Slide Number Placeholder 3"/>
          <p:cNvSpPr>
            <a:spLocks noGrp="1"/>
          </p:cNvSpPr>
          <p:nvPr>
            <p:ph type="sldNum" sz="quarter" idx="10"/>
          </p:nvPr>
        </p:nvSpPr>
        <p:spPr/>
        <p:txBody>
          <a:bodyPr/>
          <a:lstStyle/>
          <a:p>
            <a:pPr lvl="0"/>
            <a:fld id="{031EFD5C-FA0A-4F47-B97B-EB01C22CD88E}" type="slidenum">
              <a:rPr lang="en-US" smtClean="0"/>
              <a:t>21</a:t>
            </a:fld>
            <a:endParaRPr lang="en-US"/>
          </a:p>
        </p:txBody>
      </p:sp>
    </p:spTree>
    <p:extLst>
      <p:ext uri="{BB962C8B-B14F-4D97-AF65-F5344CB8AC3E}">
        <p14:creationId xmlns:p14="http://schemas.microsoft.com/office/powerpoint/2010/main" val="9390702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r>
              <a:rPr lang="en-US" dirty="0"/>
              <a:t>Show display</a:t>
            </a:r>
            <a:r>
              <a:rPr lang="en-US" baseline="0" dirty="0"/>
              <a:t>s key strokes in upper left</a:t>
            </a:r>
          </a:p>
          <a:p>
            <a:pPr lvl="1"/>
            <a:r>
              <a:rPr lang="en-US" baseline="0" dirty="0" err="1"/>
              <a:t>NumPad</a:t>
            </a:r>
            <a:r>
              <a:rPr lang="en-US" baseline="0" dirty="0"/>
              <a:t> 7 and </a:t>
            </a:r>
            <a:r>
              <a:rPr lang="en-US" baseline="0" dirty="0" err="1"/>
              <a:t>Numpad</a:t>
            </a:r>
            <a:r>
              <a:rPr lang="en-US" baseline="0" dirty="0"/>
              <a:t> 1 are elevator trim</a:t>
            </a:r>
          </a:p>
          <a:p>
            <a:pPr lvl="1"/>
            <a:r>
              <a:rPr lang="en-US" baseline="0" dirty="0" err="1"/>
              <a:t>Numpad</a:t>
            </a:r>
            <a:r>
              <a:rPr lang="en-US" baseline="0" dirty="0"/>
              <a:t> 9 and </a:t>
            </a:r>
            <a:r>
              <a:rPr lang="en-US" baseline="0" dirty="0" err="1"/>
              <a:t>Numpaf</a:t>
            </a:r>
            <a:r>
              <a:rPr lang="en-US" baseline="0" dirty="0"/>
              <a:t> 3 are throttle</a:t>
            </a:r>
          </a:p>
          <a:p>
            <a:r>
              <a:rPr lang="en-US" baseline="0" dirty="0" err="1"/>
              <a:t>CoolTerm</a:t>
            </a:r>
            <a:r>
              <a:rPr lang="en-US" baseline="0" dirty="0"/>
              <a:t> record text output from Arduino</a:t>
            </a:r>
          </a:p>
          <a:p>
            <a:pPr lvl="1"/>
            <a:r>
              <a:rPr lang="en-US" baseline="0" dirty="0"/>
              <a:t>Text output corresponds  to throttle position</a:t>
            </a:r>
          </a:p>
          <a:p>
            <a:pPr lvl="1"/>
            <a:r>
              <a:rPr lang="en-US" baseline="0" dirty="0"/>
              <a:t>Distance gives me a clue if it is too early to shift</a:t>
            </a:r>
          </a:p>
          <a:p>
            <a:pPr lvl="1"/>
            <a:r>
              <a:rPr lang="en-US" baseline="0" dirty="0"/>
              <a:t>I like to record the text output – I </a:t>
            </a:r>
            <a:r>
              <a:rPr lang="en-US" baseline="0"/>
              <a:t>am nerdy!</a:t>
            </a:r>
            <a:endParaRPr lang="en-US" dirty="0"/>
          </a:p>
        </p:txBody>
      </p:sp>
      <p:sp>
        <p:nvSpPr>
          <p:cNvPr id="4" name="Slide Number Placeholder 3"/>
          <p:cNvSpPr>
            <a:spLocks noGrp="1"/>
          </p:cNvSpPr>
          <p:nvPr>
            <p:ph type="sldNum" sz="quarter" idx="10"/>
          </p:nvPr>
        </p:nvSpPr>
        <p:spPr/>
        <p:txBody>
          <a:bodyPr/>
          <a:lstStyle/>
          <a:p>
            <a:pPr lvl="0"/>
            <a:fld id="{031EFD5C-FA0A-4F47-B97B-EB01C22CD88E}" type="slidenum">
              <a:rPr lang="en-US" smtClean="0"/>
              <a:t>22</a:t>
            </a:fld>
            <a:endParaRPr lang="en-US"/>
          </a:p>
        </p:txBody>
      </p:sp>
    </p:spTree>
    <p:extLst>
      <p:ext uri="{BB962C8B-B14F-4D97-AF65-F5344CB8AC3E}">
        <p14:creationId xmlns:p14="http://schemas.microsoft.com/office/powerpoint/2010/main" val="34188665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r>
              <a:rPr lang="en-US" dirty="0"/>
              <a:t>Thank you…</a:t>
            </a:r>
          </a:p>
          <a:p>
            <a:r>
              <a:rPr lang="en-US" dirty="0"/>
              <a:t>Background</a:t>
            </a:r>
            <a:r>
              <a:rPr lang="en-US" baseline="0" dirty="0"/>
              <a:t> – I have been riding since I was 20.</a:t>
            </a:r>
            <a:endParaRPr lang="en-US" dirty="0"/>
          </a:p>
        </p:txBody>
      </p:sp>
      <p:sp>
        <p:nvSpPr>
          <p:cNvPr id="4" name="Slide Number Placeholder 3"/>
          <p:cNvSpPr>
            <a:spLocks noGrp="1"/>
          </p:cNvSpPr>
          <p:nvPr>
            <p:ph type="sldNum" sz="quarter" idx="10"/>
          </p:nvPr>
        </p:nvSpPr>
        <p:spPr/>
        <p:txBody>
          <a:bodyPr/>
          <a:lstStyle/>
          <a:p>
            <a:pPr lvl="0"/>
            <a:fld id="{031EFD5C-FA0A-4F47-B97B-EB01C22CD88E}" type="slidenum">
              <a:rPr lang="en-US" smtClean="0"/>
              <a:t>4</a:t>
            </a:fld>
            <a:endParaRPr lang="en-US"/>
          </a:p>
        </p:txBody>
      </p:sp>
    </p:spTree>
    <p:extLst>
      <p:ext uri="{BB962C8B-B14F-4D97-AF65-F5344CB8AC3E}">
        <p14:creationId xmlns:p14="http://schemas.microsoft.com/office/powerpoint/2010/main" val="11090622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lvl="0"/>
            <a:r>
              <a:rPr lang="en-US" dirty="0"/>
              <a:t>Here is the Heads Up Display I look at…</a:t>
            </a:r>
          </a:p>
          <a:p>
            <a:pPr lvl="1"/>
            <a:r>
              <a:rPr lang="en-US" dirty="0"/>
              <a:t>GPS,</a:t>
            </a:r>
            <a:r>
              <a:rPr lang="en-US" baseline="0" dirty="0"/>
              <a:t> throttle, air speed, aileron (and trim), elevator (and trim), rudder, heading, altitude above ground, altitude above sea level</a:t>
            </a:r>
          </a:p>
          <a:p>
            <a:pPr lvl="1"/>
            <a:r>
              <a:rPr lang="en-US" baseline="0" dirty="0"/>
              <a:t>I takes about two minutes for the software to start running</a:t>
            </a:r>
            <a:endParaRPr lang="en-US" dirty="0"/>
          </a:p>
          <a:p>
            <a:pPr lvl="1"/>
            <a:r>
              <a:rPr lang="en-US" baseline="0" dirty="0"/>
              <a:t>The flight from Gaithersburg to BWI takes about 16 minutes.</a:t>
            </a:r>
          </a:p>
          <a:p>
            <a:pPr lvl="1"/>
            <a:r>
              <a:rPr lang="en-US" baseline="0" dirty="0"/>
              <a:t>I like to know the aircraft can still get airborne after lands</a:t>
            </a:r>
          </a:p>
          <a:p>
            <a:pPr lvl="2"/>
            <a:r>
              <a:rPr lang="en-US" baseline="0" dirty="0"/>
              <a:t>Center control surfaces and then take off</a:t>
            </a:r>
          </a:p>
          <a:p>
            <a:endParaRPr lang="en-US" dirty="0"/>
          </a:p>
        </p:txBody>
      </p:sp>
      <p:sp>
        <p:nvSpPr>
          <p:cNvPr id="4" name="Slide Number Placeholder 3"/>
          <p:cNvSpPr>
            <a:spLocks noGrp="1"/>
          </p:cNvSpPr>
          <p:nvPr>
            <p:ph type="sldNum" sz="quarter" idx="10"/>
          </p:nvPr>
        </p:nvSpPr>
        <p:spPr/>
        <p:txBody>
          <a:bodyPr/>
          <a:lstStyle/>
          <a:p>
            <a:pPr lvl="0"/>
            <a:fld id="{031EFD5C-FA0A-4F47-B97B-EB01C22CD88E}" type="slidenum">
              <a:rPr lang="en-US" smtClean="0"/>
              <a:t>23</a:t>
            </a:fld>
            <a:endParaRPr lang="en-US"/>
          </a:p>
        </p:txBody>
      </p:sp>
    </p:spTree>
    <p:extLst>
      <p:ext uri="{BB962C8B-B14F-4D97-AF65-F5344CB8AC3E}">
        <p14:creationId xmlns:p14="http://schemas.microsoft.com/office/powerpoint/2010/main" val="4271472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533400" y="763588"/>
            <a:ext cx="6704013" cy="3771900"/>
          </a:xfrm>
          <a:solidFill>
            <a:srgbClr val="729FCF"/>
          </a:solidFill>
          <a:ln w="25400">
            <a:solidFill>
              <a:srgbClr val="3465A4"/>
            </a:solidFill>
            <a:prstDash val="solid"/>
          </a:ln>
        </p:spPr>
      </p:sp>
      <p:sp>
        <p:nvSpPr>
          <p:cNvPr id="3" name="Notes Placeholder 2"/>
          <p:cNvSpPr txBox="1">
            <a:spLocks noGrp="1"/>
          </p:cNvSpPr>
          <p:nvPr>
            <p:ph type="body" sz="quarter" idx="1"/>
          </p:nvPr>
        </p:nvSpPr>
        <p:spPr/>
        <p:txBody>
          <a:bodyPr/>
          <a:lstStyle/>
          <a:p>
            <a:r>
              <a:rPr lang="en-US" dirty="0"/>
              <a:t>Link to slides;</a:t>
            </a:r>
            <a:r>
              <a:rPr lang="en-US" baseline="0" dirty="0"/>
              <a:t> I </a:t>
            </a:r>
            <a:r>
              <a:rPr lang="en-US" baseline="0" dirty="0" err="1"/>
              <a:t>mispelled</a:t>
            </a:r>
            <a:r>
              <a:rPr lang="en-US" baseline="0" dirty="0"/>
              <a:t> throttle; google search for ‘</a:t>
            </a:r>
            <a:r>
              <a:rPr lang="en-US" baseline="0" dirty="0" err="1"/>
              <a:t>toddwestley</a:t>
            </a:r>
            <a:r>
              <a:rPr lang="en-US" baseline="0" dirty="0"/>
              <a:t> </a:t>
            </a:r>
            <a:r>
              <a:rPr lang="en-US" baseline="0" dirty="0" err="1"/>
              <a:t>site:github.com</a:t>
            </a:r>
            <a:r>
              <a:rPr lang="en-US" baseline="0" dirty="0"/>
              <a:t>”</a:t>
            </a:r>
            <a:endParaRPr lang="en-US" dirty="0"/>
          </a:p>
          <a:p>
            <a:r>
              <a:rPr lang="en-US" dirty="0"/>
              <a:t>This</a:t>
            </a:r>
            <a:r>
              <a:rPr lang="en-US" baseline="0" dirty="0"/>
              <a:t> presentation is about two boring activities:  riding a bike trainer and playing a flight simulator.</a:t>
            </a:r>
          </a:p>
          <a:p>
            <a:pPr marL="457200" marR="0" lvl="1" indent="0" algn="l" defTabSz="914400" rtl="0" eaLnBrk="1" fontAlgn="auto" latinLnBrk="0" hangingPunct="1">
              <a:lnSpc>
                <a:spcPct val="100000"/>
              </a:lnSpc>
              <a:spcBef>
                <a:spcPts val="0"/>
              </a:spcBef>
              <a:spcAft>
                <a:spcPts val="0"/>
              </a:spcAft>
              <a:buClrTx/>
              <a:buSzTx/>
              <a:buFontTx/>
              <a:buNone/>
              <a:tabLst/>
              <a:defRPr/>
            </a:pPr>
            <a:r>
              <a:rPr lang="en-US" dirty="0"/>
              <a:t>Combining them rendered</a:t>
            </a:r>
            <a:r>
              <a:rPr lang="en-US" baseline="0" dirty="0"/>
              <a:t> an enjoyable activity -- </a:t>
            </a:r>
            <a:r>
              <a:rPr lang="en-US" dirty="0"/>
              <a:t>In spite of disability, I still can enjoy</a:t>
            </a:r>
            <a:r>
              <a:rPr lang="en-US" baseline="0" dirty="0"/>
              <a:t> cycling.</a:t>
            </a:r>
            <a:endParaRPr lang="en-US" dirty="0"/>
          </a:p>
          <a:p>
            <a:pPr lvl="1"/>
            <a:endParaRPr lang="en-US" baseline="0" dirty="0"/>
          </a:p>
          <a:p>
            <a:pPr lvl="1"/>
            <a:r>
              <a:rPr lang="en-US" baseline="0" dirty="0"/>
              <a:t>Lots of hyperlinks in this presentation.</a:t>
            </a:r>
            <a:endParaRPr lang="en-US"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533400" y="763588"/>
            <a:ext cx="6704013" cy="3771900"/>
          </a:xfrm>
          <a:solidFill>
            <a:srgbClr val="729FCF"/>
          </a:solidFill>
          <a:ln w="25400">
            <a:solidFill>
              <a:srgbClr val="3465A4"/>
            </a:solidFill>
            <a:prstDash val="solid"/>
          </a:ln>
        </p:spPr>
      </p:sp>
      <p:sp>
        <p:nvSpPr>
          <p:cNvPr id="3" name="Notes Placeholder 2"/>
          <p:cNvSpPr txBox="1">
            <a:spLocks noGrp="1"/>
          </p:cNvSpPr>
          <p:nvPr>
            <p:ph type="body" sz="quarter" idx="1"/>
          </p:nvPr>
        </p:nvSpPr>
        <p:spPr/>
        <p:txBody>
          <a:bodyPr/>
          <a:lstStyle/>
          <a:p>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lvl="0"/>
            <a:fld id="{031EFD5C-FA0A-4F47-B97B-EB01C22CD88E}" type="slidenum">
              <a:rPr lang="en-US" smtClean="0"/>
              <a:t>27</a:t>
            </a:fld>
            <a:endParaRPr lang="en-US"/>
          </a:p>
        </p:txBody>
      </p:sp>
    </p:spTree>
    <p:extLst>
      <p:ext uri="{BB962C8B-B14F-4D97-AF65-F5344CB8AC3E}">
        <p14:creationId xmlns:p14="http://schemas.microsoft.com/office/powerpoint/2010/main" val="550657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r>
              <a:rPr lang="en-US" dirty="0"/>
              <a:t>I would not omit the items</a:t>
            </a:r>
            <a:r>
              <a:rPr lang="en-US" baseline="0" dirty="0"/>
              <a:t> greyed out; you could though</a:t>
            </a:r>
            <a:endParaRPr lang="en-US" dirty="0"/>
          </a:p>
        </p:txBody>
      </p:sp>
      <p:sp>
        <p:nvSpPr>
          <p:cNvPr id="4" name="Slide Number Placeholder 3"/>
          <p:cNvSpPr>
            <a:spLocks noGrp="1"/>
          </p:cNvSpPr>
          <p:nvPr>
            <p:ph type="sldNum" sz="quarter" idx="10"/>
          </p:nvPr>
        </p:nvSpPr>
        <p:spPr/>
        <p:txBody>
          <a:bodyPr/>
          <a:lstStyle/>
          <a:p>
            <a:pPr lvl="0"/>
            <a:fld id="{031EFD5C-FA0A-4F47-B97B-EB01C22CD88E}" type="slidenum">
              <a:rPr lang="en-US" smtClean="0"/>
              <a:t>28</a:t>
            </a:fld>
            <a:endParaRPr lang="en-US"/>
          </a:p>
        </p:txBody>
      </p:sp>
    </p:spTree>
    <p:extLst>
      <p:ext uri="{BB962C8B-B14F-4D97-AF65-F5344CB8AC3E}">
        <p14:creationId xmlns:p14="http://schemas.microsoft.com/office/powerpoint/2010/main" val="200908612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lvl="0"/>
            <a:fld id="{031EFD5C-FA0A-4F47-B97B-EB01C22CD88E}" type="slidenum">
              <a:rPr lang="en-US" smtClean="0"/>
              <a:t>29</a:t>
            </a:fld>
            <a:endParaRPr lang="en-US"/>
          </a:p>
        </p:txBody>
      </p:sp>
    </p:spTree>
    <p:extLst>
      <p:ext uri="{BB962C8B-B14F-4D97-AF65-F5344CB8AC3E}">
        <p14:creationId xmlns:p14="http://schemas.microsoft.com/office/powerpoint/2010/main" val="47090785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lvl="0"/>
            <a:fld id="{031EFD5C-FA0A-4F47-B97B-EB01C22CD88E}" type="slidenum">
              <a:rPr lang="en-US" smtClean="0"/>
              <a:t>30</a:t>
            </a:fld>
            <a:endParaRPr lang="en-US"/>
          </a:p>
        </p:txBody>
      </p:sp>
    </p:spTree>
    <p:extLst>
      <p:ext uri="{BB962C8B-B14F-4D97-AF65-F5344CB8AC3E}">
        <p14:creationId xmlns:p14="http://schemas.microsoft.com/office/powerpoint/2010/main" val="283612282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lvl="0"/>
            <a:fld id="{031EFD5C-FA0A-4F47-B97B-EB01C22CD88E}" type="slidenum">
              <a:rPr lang="en-US" smtClean="0"/>
              <a:t>31</a:t>
            </a:fld>
            <a:endParaRPr lang="en-US"/>
          </a:p>
        </p:txBody>
      </p:sp>
    </p:spTree>
    <p:extLst>
      <p:ext uri="{BB962C8B-B14F-4D97-AF65-F5344CB8AC3E}">
        <p14:creationId xmlns:p14="http://schemas.microsoft.com/office/powerpoint/2010/main" val="100278606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lvl="0"/>
            <a:fld id="{031EFD5C-FA0A-4F47-B97B-EB01C22CD88E}" type="slidenum">
              <a:rPr lang="en-US" smtClean="0"/>
              <a:t>32</a:t>
            </a:fld>
            <a:endParaRPr lang="en-US"/>
          </a:p>
        </p:txBody>
      </p:sp>
    </p:spTree>
    <p:extLst>
      <p:ext uri="{BB962C8B-B14F-4D97-AF65-F5344CB8AC3E}">
        <p14:creationId xmlns:p14="http://schemas.microsoft.com/office/powerpoint/2010/main" val="164037768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r>
              <a:rPr lang="en-US" dirty="0"/>
              <a:t>What follows in math intense….It took me 6+ years to get here.  Frankly, I would have reviewed this presentation numerous times if it had been available.</a:t>
            </a:r>
          </a:p>
        </p:txBody>
      </p:sp>
      <p:sp>
        <p:nvSpPr>
          <p:cNvPr id="4" name="Slide Number Placeholder 3"/>
          <p:cNvSpPr>
            <a:spLocks noGrp="1"/>
          </p:cNvSpPr>
          <p:nvPr>
            <p:ph type="sldNum" sz="quarter" idx="10"/>
          </p:nvPr>
        </p:nvSpPr>
        <p:spPr/>
        <p:txBody>
          <a:bodyPr/>
          <a:lstStyle/>
          <a:p>
            <a:pPr lvl="0"/>
            <a:fld id="{031EFD5C-FA0A-4F47-B97B-EB01C22CD88E}" type="slidenum">
              <a:rPr lang="en-US" smtClean="0"/>
              <a:t>33</a:t>
            </a:fld>
            <a:endParaRPr lang="en-US"/>
          </a:p>
        </p:txBody>
      </p:sp>
    </p:spTree>
    <p:extLst>
      <p:ext uri="{BB962C8B-B14F-4D97-AF65-F5344CB8AC3E}">
        <p14:creationId xmlns:p14="http://schemas.microsoft.com/office/powerpoint/2010/main" val="32276618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r>
              <a:rPr lang="en-US" baseline="0" dirty="0"/>
              <a:t>Went to air show in Oshkosh Wisconsin with Uncle Steve</a:t>
            </a:r>
          </a:p>
          <a:p>
            <a:r>
              <a:rPr lang="en-US" baseline="0" dirty="0"/>
              <a:t>After college, he started building a Piper Cub from plans</a:t>
            </a:r>
            <a:endParaRPr lang="en-US" dirty="0"/>
          </a:p>
        </p:txBody>
      </p:sp>
      <p:sp>
        <p:nvSpPr>
          <p:cNvPr id="4" name="Slide Number Placeholder 3"/>
          <p:cNvSpPr>
            <a:spLocks noGrp="1"/>
          </p:cNvSpPr>
          <p:nvPr>
            <p:ph type="sldNum" sz="quarter" idx="10"/>
          </p:nvPr>
        </p:nvSpPr>
        <p:spPr/>
        <p:txBody>
          <a:bodyPr/>
          <a:lstStyle/>
          <a:p>
            <a:pPr lvl="0"/>
            <a:fld id="{031EFD5C-FA0A-4F47-B97B-EB01C22CD88E}" type="slidenum">
              <a:rPr lang="en-US" smtClean="0"/>
              <a:t>5</a:t>
            </a:fld>
            <a:endParaRPr lang="en-US"/>
          </a:p>
        </p:txBody>
      </p:sp>
    </p:spTree>
    <p:extLst>
      <p:ext uri="{BB962C8B-B14F-4D97-AF65-F5344CB8AC3E}">
        <p14:creationId xmlns:p14="http://schemas.microsoft.com/office/powerpoint/2010/main" val="386775241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533400" y="763588"/>
            <a:ext cx="6704013" cy="3771900"/>
          </a:xfrm>
          <a:solidFill>
            <a:srgbClr val="729FCF"/>
          </a:solidFill>
          <a:ln w="25400">
            <a:solidFill>
              <a:srgbClr val="3465A4"/>
            </a:solidFill>
            <a:prstDash val="solid"/>
          </a:ln>
        </p:spPr>
      </p:sp>
      <p:sp>
        <p:nvSpPr>
          <p:cNvPr id="3" name="Notes Placeholder 2"/>
          <p:cNvSpPr txBox="1">
            <a:spLocks noGrp="1"/>
          </p:cNvSpPr>
          <p:nvPr>
            <p:ph type="body" sz="quarter" idx="1"/>
          </p:nvPr>
        </p:nvSpPr>
        <p:spPr/>
        <p:txBody>
          <a:bodyPr/>
          <a:lstStyle/>
          <a:p>
            <a:r>
              <a:rPr lang="en-US" dirty="0"/>
              <a:t>I use Linux; it is possible to do this on Windows.  </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533400" y="763588"/>
            <a:ext cx="6704013" cy="3771900"/>
          </a:xfrm>
          <a:solidFill>
            <a:srgbClr val="729FCF"/>
          </a:solidFill>
          <a:ln w="25400">
            <a:solidFill>
              <a:srgbClr val="3465A4"/>
            </a:solidFill>
            <a:prstDash val="solid"/>
          </a:ln>
        </p:spPr>
      </p:sp>
      <p:sp>
        <p:nvSpPr>
          <p:cNvPr id="3" name="Notes Placeholder 2"/>
          <p:cNvSpPr txBox="1">
            <a:spLocks noGrp="1"/>
          </p:cNvSpPr>
          <p:nvPr>
            <p:ph type="body" sz="quarter" idx="1"/>
          </p:nvPr>
        </p:nvSpPr>
        <p:spPr/>
        <p:txBody>
          <a:bodyPr/>
          <a:lstStyle/>
          <a:p>
            <a:r>
              <a:rPr lang="en-US" dirty="0"/>
              <a:t>I used a high school junior to help me solve a differential equation equivalent to understanding water flow into a tank (with constant cross-section) with a hole at its bottom.</a:t>
            </a:r>
          </a:p>
          <a:p>
            <a:endParaRPr lang="en-US" dirty="0"/>
          </a:p>
          <a:p>
            <a:r>
              <a:rPr lang="en-US" dirty="0"/>
              <a:t>I put much thought into using a decaying exponential function.</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533400" y="763588"/>
            <a:ext cx="6704013" cy="3771900"/>
          </a:xfrm>
          <a:solidFill>
            <a:srgbClr val="729FCF"/>
          </a:solidFill>
          <a:ln w="25400">
            <a:solidFill>
              <a:srgbClr val="3465A4"/>
            </a:solidFill>
            <a:prstDash val="solid"/>
          </a:ln>
        </p:spPr>
      </p:sp>
      <p:sp>
        <p:nvSpPr>
          <p:cNvPr id="3" name="Notes Placeholder 2"/>
          <p:cNvSpPr txBox="1">
            <a:spLocks noGrp="1"/>
          </p:cNvSpPr>
          <p:nvPr>
            <p:ph type="body" sz="quarter" idx="1"/>
          </p:nvPr>
        </p:nvSpPr>
        <p:spPr/>
        <p:txBody>
          <a:bodyPr/>
          <a:lstStyle/>
          <a:p>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533400" y="763588"/>
            <a:ext cx="6704013" cy="3771900"/>
          </a:xfrm>
          <a:solidFill>
            <a:srgbClr val="729FCF"/>
          </a:solidFill>
          <a:ln w="25400">
            <a:solidFill>
              <a:srgbClr val="3465A4"/>
            </a:solidFill>
            <a:prstDash val="solid"/>
          </a:ln>
        </p:spPr>
      </p:sp>
      <p:sp>
        <p:nvSpPr>
          <p:cNvPr id="3" name="Notes Placeholder 2"/>
          <p:cNvSpPr txBox="1">
            <a:spLocks noGrp="1"/>
          </p:cNvSpPr>
          <p:nvPr>
            <p:ph type="body" sz="quarter" idx="1"/>
          </p:nvPr>
        </p:nvSpPr>
        <p:spPr/>
        <p:txBody>
          <a:bodyPr/>
          <a:lstStyle/>
          <a:p>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lvl="0"/>
            <a:fld id="{031EFD5C-FA0A-4F47-B97B-EB01C22CD88E}" type="slidenum">
              <a:rPr lang="en-US" smtClean="0"/>
              <a:t>38</a:t>
            </a:fld>
            <a:endParaRPr lang="en-US"/>
          </a:p>
        </p:txBody>
      </p:sp>
    </p:spTree>
    <p:extLst>
      <p:ext uri="{BB962C8B-B14F-4D97-AF65-F5344CB8AC3E}">
        <p14:creationId xmlns:p14="http://schemas.microsoft.com/office/powerpoint/2010/main" val="200591860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lvl="0"/>
            <a:fld id="{031EFD5C-FA0A-4F47-B97B-EB01C22CD88E}" type="slidenum">
              <a:rPr lang="en-US" smtClean="0"/>
              <a:t>39</a:t>
            </a:fld>
            <a:endParaRPr lang="en-US"/>
          </a:p>
        </p:txBody>
      </p:sp>
    </p:spTree>
    <p:extLst>
      <p:ext uri="{BB962C8B-B14F-4D97-AF65-F5344CB8AC3E}">
        <p14:creationId xmlns:p14="http://schemas.microsoft.com/office/powerpoint/2010/main" val="291181809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lvl="0"/>
            <a:fld id="{031EFD5C-FA0A-4F47-B97B-EB01C22CD88E}" type="slidenum">
              <a:rPr lang="en-US" smtClean="0"/>
              <a:t>40</a:t>
            </a:fld>
            <a:endParaRPr lang="en-US"/>
          </a:p>
        </p:txBody>
      </p:sp>
    </p:spTree>
    <p:extLst>
      <p:ext uri="{BB962C8B-B14F-4D97-AF65-F5344CB8AC3E}">
        <p14:creationId xmlns:p14="http://schemas.microsoft.com/office/powerpoint/2010/main" val="3667943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lvl="0"/>
            <a:fld id="{031EFD5C-FA0A-4F47-B97B-EB01C22CD88E}" type="slidenum">
              <a:rPr lang="en-US" smtClean="0"/>
              <a:t>41</a:t>
            </a:fld>
            <a:endParaRPr lang="en-US"/>
          </a:p>
        </p:txBody>
      </p:sp>
    </p:spTree>
    <p:extLst>
      <p:ext uri="{BB962C8B-B14F-4D97-AF65-F5344CB8AC3E}">
        <p14:creationId xmlns:p14="http://schemas.microsoft.com/office/powerpoint/2010/main" val="388094940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lvl="0"/>
            <a:fld id="{031EFD5C-FA0A-4F47-B97B-EB01C22CD88E}" type="slidenum">
              <a:rPr lang="en-US" smtClean="0"/>
              <a:t>42</a:t>
            </a:fld>
            <a:endParaRPr lang="en-US"/>
          </a:p>
        </p:txBody>
      </p:sp>
    </p:spTree>
    <p:extLst>
      <p:ext uri="{BB962C8B-B14F-4D97-AF65-F5344CB8AC3E}">
        <p14:creationId xmlns:p14="http://schemas.microsoft.com/office/powerpoint/2010/main" val="205766562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lvl="0"/>
            <a:fld id="{031EFD5C-FA0A-4F47-B97B-EB01C22CD88E}" type="slidenum">
              <a:rPr lang="en-US" smtClean="0"/>
              <a:t>43</a:t>
            </a:fld>
            <a:endParaRPr lang="en-US"/>
          </a:p>
        </p:txBody>
      </p:sp>
    </p:spTree>
    <p:extLst>
      <p:ext uri="{BB962C8B-B14F-4D97-AF65-F5344CB8AC3E}">
        <p14:creationId xmlns:p14="http://schemas.microsoft.com/office/powerpoint/2010/main" val="32771480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r>
              <a:rPr lang="en-US" b="1" dirty="0"/>
              <a:t>Flying without flight lessons</a:t>
            </a:r>
            <a:r>
              <a:rPr lang="en-US" b="1" baseline="0" dirty="0"/>
              <a:t> or a pilot’s license is not unheard of</a:t>
            </a:r>
            <a:r>
              <a:rPr lang="en-US" baseline="0" dirty="0"/>
              <a:t>.  I thought I should be at least by at least familiar with a piper cub aeronautical characteristics. </a:t>
            </a:r>
          </a:p>
          <a:p>
            <a:r>
              <a:rPr lang="en-US" baseline="0" dirty="0"/>
              <a:t>	</a:t>
            </a:r>
            <a:r>
              <a:rPr lang="en-US" b="1" baseline="0" dirty="0"/>
              <a:t>Who can tell me the names of two people who flew without single a lesson?</a:t>
            </a:r>
          </a:p>
          <a:p>
            <a:r>
              <a:rPr lang="en-US" baseline="0" dirty="0"/>
              <a:t>I maintained my cycling abilities while living in  the NE Ohio by riding a bike trainer. </a:t>
            </a:r>
          </a:p>
          <a:p>
            <a:r>
              <a:rPr lang="en-US" baseline="0" dirty="0"/>
              <a:t>I combined them and translated rear tire speed into a throttle position.</a:t>
            </a:r>
          </a:p>
          <a:p>
            <a:endParaRPr lang="en-US" baseline="0" dirty="0"/>
          </a:p>
        </p:txBody>
      </p:sp>
      <p:sp>
        <p:nvSpPr>
          <p:cNvPr id="4" name="Slide Number Placeholder 3"/>
          <p:cNvSpPr>
            <a:spLocks noGrp="1"/>
          </p:cNvSpPr>
          <p:nvPr>
            <p:ph type="sldNum" sz="quarter" idx="10"/>
          </p:nvPr>
        </p:nvSpPr>
        <p:spPr/>
        <p:txBody>
          <a:bodyPr/>
          <a:lstStyle/>
          <a:p>
            <a:pPr lvl="0"/>
            <a:fld id="{031EFD5C-FA0A-4F47-B97B-EB01C22CD88E}" type="slidenum">
              <a:rPr lang="en-US" smtClean="0"/>
              <a:t>6</a:t>
            </a:fld>
            <a:endParaRPr lang="en-US"/>
          </a:p>
        </p:txBody>
      </p:sp>
    </p:spTree>
    <p:extLst>
      <p:ext uri="{BB962C8B-B14F-4D97-AF65-F5344CB8AC3E}">
        <p14:creationId xmlns:p14="http://schemas.microsoft.com/office/powerpoint/2010/main" val="175544458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lvl="0"/>
            <a:fld id="{031EFD5C-FA0A-4F47-B97B-EB01C22CD88E}" type="slidenum">
              <a:rPr lang="en-US" smtClean="0"/>
              <a:t>44</a:t>
            </a:fld>
            <a:endParaRPr lang="en-US"/>
          </a:p>
        </p:txBody>
      </p:sp>
    </p:spTree>
    <p:extLst>
      <p:ext uri="{BB962C8B-B14F-4D97-AF65-F5344CB8AC3E}">
        <p14:creationId xmlns:p14="http://schemas.microsoft.com/office/powerpoint/2010/main" val="32916908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lvl="0"/>
            <a:fld id="{031EFD5C-FA0A-4F47-B97B-EB01C22CD88E}" type="slidenum">
              <a:rPr lang="en-US" smtClean="0"/>
              <a:t>45</a:t>
            </a:fld>
            <a:endParaRPr lang="en-US"/>
          </a:p>
        </p:txBody>
      </p:sp>
    </p:spTree>
    <p:extLst>
      <p:ext uri="{BB962C8B-B14F-4D97-AF65-F5344CB8AC3E}">
        <p14:creationId xmlns:p14="http://schemas.microsoft.com/office/powerpoint/2010/main" val="397540911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lvl="0"/>
            <a:fld id="{031EFD5C-FA0A-4F47-B97B-EB01C22CD88E}" type="slidenum">
              <a:rPr lang="en-US" smtClean="0"/>
              <a:t>46</a:t>
            </a:fld>
            <a:endParaRPr lang="en-US"/>
          </a:p>
        </p:txBody>
      </p:sp>
    </p:spTree>
    <p:extLst>
      <p:ext uri="{BB962C8B-B14F-4D97-AF65-F5344CB8AC3E}">
        <p14:creationId xmlns:p14="http://schemas.microsoft.com/office/powerpoint/2010/main" val="277618819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lvl="0"/>
            <a:fld id="{031EFD5C-FA0A-4F47-B97B-EB01C22CD88E}" type="slidenum">
              <a:rPr lang="en-US" smtClean="0"/>
              <a:t>47</a:t>
            </a:fld>
            <a:endParaRPr lang="en-US"/>
          </a:p>
        </p:txBody>
      </p:sp>
    </p:spTree>
    <p:extLst>
      <p:ext uri="{BB962C8B-B14F-4D97-AF65-F5344CB8AC3E}">
        <p14:creationId xmlns:p14="http://schemas.microsoft.com/office/powerpoint/2010/main" val="59344634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lvl="0"/>
            <a:fld id="{031EFD5C-FA0A-4F47-B97B-EB01C22CD88E}" type="slidenum">
              <a:rPr lang="en-US" smtClean="0"/>
              <a:t>48</a:t>
            </a:fld>
            <a:endParaRPr lang="en-US"/>
          </a:p>
        </p:txBody>
      </p:sp>
    </p:spTree>
    <p:extLst>
      <p:ext uri="{BB962C8B-B14F-4D97-AF65-F5344CB8AC3E}">
        <p14:creationId xmlns:p14="http://schemas.microsoft.com/office/powerpoint/2010/main" val="318039313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lvl="0"/>
            <a:fld id="{031EFD5C-FA0A-4F47-B97B-EB01C22CD88E}" type="slidenum">
              <a:rPr lang="en-US" smtClean="0"/>
              <a:t>49</a:t>
            </a:fld>
            <a:endParaRPr lang="en-US"/>
          </a:p>
        </p:txBody>
      </p:sp>
    </p:spTree>
    <p:extLst>
      <p:ext uri="{BB962C8B-B14F-4D97-AF65-F5344CB8AC3E}">
        <p14:creationId xmlns:p14="http://schemas.microsoft.com/office/powerpoint/2010/main" val="425782685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lvl="0"/>
            <a:fld id="{031EFD5C-FA0A-4F47-B97B-EB01C22CD88E}" type="slidenum">
              <a:rPr lang="en-US" smtClean="0"/>
              <a:t>50</a:t>
            </a:fld>
            <a:endParaRPr lang="en-US"/>
          </a:p>
        </p:txBody>
      </p:sp>
    </p:spTree>
    <p:extLst>
      <p:ext uri="{BB962C8B-B14F-4D97-AF65-F5344CB8AC3E}">
        <p14:creationId xmlns:p14="http://schemas.microsoft.com/office/powerpoint/2010/main" val="240726379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r>
              <a:rPr lang="en-US" dirty="0"/>
              <a:t>How I would capture serial output…</a:t>
            </a:r>
          </a:p>
          <a:p>
            <a:endParaRPr lang="en-US" dirty="0"/>
          </a:p>
          <a:p>
            <a:r>
              <a:rPr lang="en-US" dirty="0"/>
              <a:t>I used </a:t>
            </a:r>
            <a:r>
              <a:rPr lang="en-US" dirty="0" err="1"/>
              <a:t>flightgear</a:t>
            </a:r>
            <a:r>
              <a:rPr lang="en-US" dirty="0"/>
              <a:t> 2016</a:t>
            </a:r>
            <a:r>
              <a:rPr lang="en-US" baseline="0" dirty="0"/>
              <a:t> so </a:t>
            </a:r>
            <a:r>
              <a:rPr lang="en-US" baseline="0" dirty="0" err="1"/>
              <a:t>flightgear</a:t>
            </a:r>
            <a:r>
              <a:rPr lang="en-US" baseline="0" dirty="0"/>
              <a:t> would fit on a jump drive.</a:t>
            </a:r>
          </a:p>
          <a:p>
            <a:endParaRPr lang="en-US" baseline="0" dirty="0"/>
          </a:p>
          <a:p>
            <a:r>
              <a:rPr lang="en-US" baseline="0" dirty="0"/>
              <a:t>On </a:t>
            </a:r>
            <a:r>
              <a:rPr lang="en-US" baseline="0" dirty="0" err="1"/>
              <a:t>coolTerm</a:t>
            </a:r>
            <a:r>
              <a:rPr lang="en-US" baseline="0" dirty="0"/>
              <a:t>, don’t forget to &lt;ctrl&gt; r to </a:t>
            </a:r>
            <a:r>
              <a:rPr lang="en-US" baseline="0"/>
              <a:t>start recording.</a:t>
            </a:r>
            <a:endParaRPr lang="en-US" dirty="0"/>
          </a:p>
        </p:txBody>
      </p:sp>
      <p:sp>
        <p:nvSpPr>
          <p:cNvPr id="4" name="Slide Number Placeholder 3"/>
          <p:cNvSpPr>
            <a:spLocks noGrp="1"/>
          </p:cNvSpPr>
          <p:nvPr>
            <p:ph type="sldNum" sz="quarter" idx="10"/>
          </p:nvPr>
        </p:nvSpPr>
        <p:spPr/>
        <p:txBody>
          <a:bodyPr/>
          <a:lstStyle/>
          <a:p>
            <a:pPr lvl="0"/>
            <a:fld id="{031EFD5C-FA0A-4F47-B97B-EB01C22CD88E}" type="slidenum">
              <a:rPr lang="en-US" smtClean="0"/>
              <a:t>51</a:t>
            </a:fld>
            <a:endParaRPr lang="en-US"/>
          </a:p>
        </p:txBody>
      </p:sp>
    </p:spTree>
    <p:extLst>
      <p:ext uri="{BB962C8B-B14F-4D97-AF65-F5344CB8AC3E}">
        <p14:creationId xmlns:p14="http://schemas.microsoft.com/office/powerpoint/2010/main" val="396993621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lvl="0"/>
            <a:fld id="{031EFD5C-FA0A-4F47-B97B-EB01C22CD88E}" type="slidenum">
              <a:rPr lang="en-US" smtClean="0"/>
              <a:t>52</a:t>
            </a:fld>
            <a:endParaRPr lang="en-US"/>
          </a:p>
        </p:txBody>
      </p:sp>
    </p:spTree>
    <p:extLst>
      <p:ext uri="{BB962C8B-B14F-4D97-AF65-F5344CB8AC3E}">
        <p14:creationId xmlns:p14="http://schemas.microsoft.com/office/powerpoint/2010/main" val="259661373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533400" y="763588"/>
            <a:ext cx="6704013" cy="3771900"/>
          </a:xfrm>
          <a:solidFill>
            <a:srgbClr val="729FCF"/>
          </a:solidFill>
          <a:ln w="25400">
            <a:solidFill>
              <a:srgbClr val="3465A4"/>
            </a:solidFill>
            <a:prstDash val="solid"/>
          </a:ln>
        </p:spPr>
      </p:sp>
      <p:sp>
        <p:nvSpPr>
          <p:cNvPr id="3" name="Notes Placeholder 2"/>
          <p:cNvSpPr txBox="1">
            <a:spLocks noGrp="1"/>
          </p:cNvSpPr>
          <p:nvPr>
            <p:ph type="body" sz="quarter" idx="1"/>
          </p:nvPr>
        </p:nvSpPr>
        <p:spPr/>
        <p:txBody>
          <a:bodyPr/>
          <a:lstStyle/>
          <a:p>
            <a:r>
              <a:rPr lang="en-US" dirty="0"/>
              <a:t>Link to slides;</a:t>
            </a:r>
            <a:r>
              <a:rPr lang="en-US" baseline="0" dirty="0"/>
              <a:t> I </a:t>
            </a:r>
            <a:r>
              <a:rPr lang="en-US" baseline="0" dirty="0" err="1"/>
              <a:t>mispelled</a:t>
            </a:r>
            <a:r>
              <a:rPr lang="en-US" baseline="0" dirty="0"/>
              <a:t> throttle; google search for ‘</a:t>
            </a:r>
            <a:r>
              <a:rPr lang="en-US" baseline="0" dirty="0" err="1"/>
              <a:t>toddwestley</a:t>
            </a:r>
            <a:r>
              <a:rPr lang="en-US" baseline="0" dirty="0"/>
              <a:t> </a:t>
            </a:r>
            <a:r>
              <a:rPr lang="en-US" baseline="0" dirty="0" err="1"/>
              <a:t>site:github.com</a:t>
            </a:r>
            <a:r>
              <a:rPr lang="en-US" baseline="0" dirty="0"/>
              <a:t>”</a:t>
            </a:r>
            <a:endParaRPr lang="en-US" dirty="0"/>
          </a:p>
          <a:p>
            <a:r>
              <a:rPr lang="en-US" dirty="0"/>
              <a:t>This</a:t>
            </a:r>
            <a:r>
              <a:rPr lang="en-US" baseline="0" dirty="0"/>
              <a:t> presentation is about two boring activities:  riding a bike trainer and playing a flight simulator.</a:t>
            </a:r>
          </a:p>
          <a:p>
            <a:pPr marL="457200" marR="0" lvl="1" indent="0" algn="l" defTabSz="914400" rtl="0" eaLnBrk="1" fontAlgn="auto" latinLnBrk="0" hangingPunct="1">
              <a:lnSpc>
                <a:spcPct val="100000"/>
              </a:lnSpc>
              <a:spcBef>
                <a:spcPts val="0"/>
              </a:spcBef>
              <a:spcAft>
                <a:spcPts val="0"/>
              </a:spcAft>
              <a:buClrTx/>
              <a:buSzTx/>
              <a:buFontTx/>
              <a:buNone/>
              <a:tabLst/>
              <a:defRPr/>
            </a:pPr>
            <a:r>
              <a:rPr lang="en-US" dirty="0"/>
              <a:t>Combining them rendered</a:t>
            </a:r>
            <a:r>
              <a:rPr lang="en-US" baseline="0" dirty="0"/>
              <a:t> an enjoyable activity -- </a:t>
            </a:r>
            <a:r>
              <a:rPr lang="en-US" dirty="0"/>
              <a:t>In spite of disability, I still can enjoy</a:t>
            </a:r>
            <a:r>
              <a:rPr lang="en-US" baseline="0" dirty="0"/>
              <a:t> cycling.</a:t>
            </a:r>
            <a:endParaRPr lang="en-US" dirty="0"/>
          </a:p>
          <a:p>
            <a:pPr lvl="1"/>
            <a:endParaRPr lang="en-US" baseline="0" dirty="0"/>
          </a:p>
          <a:p>
            <a:pPr lvl="1"/>
            <a:r>
              <a:rPr lang="en-US" baseline="0" dirty="0"/>
              <a:t>Lots of hyperlinks in this presentation.</a:t>
            </a:r>
            <a:endParaRPr 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2000"/>
            <a:ext cx="6704013" cy="3771900"/>
          </a:xfrm>
        </p:spPr>
      </p:sp>
      <p:sp>
        <p:nvSpPr>
          <p:cNvPr id="3" name="Notes Placeholder 2"/>
          <p:cNvSpPr>
            <a:spLocks noGrp="1"/>
          </p:cNvSpPr>
          <p:nvPr>
            <p:ph type="body" idx="1"/>
          </p:nvPr>
        </p:nvSpPr>
        <p:spPr/>
        <p:txBody>
          <a:bodyPr/>
          <a:lstStyle/>
          <a:p>
            <a:r>
              <a:rPr lang="en-US" dirty="0"/>
              <a:t>I shared my habit with few; When I started to live at my parents home …. I wanted to virtually fly</a:t>
            </a:r>
            <a:r>
              <a:rPr lang="en-US" baseline="0" dirty="0"/>
              <a:t> again</a:t>
            </a:r>
            <a:endParaRPr lang="en-US" dirty="0"/>
          </a:p>
          <a:p>
            <a:endParaRPr lang="en-US" dirty="0"/>
          </a:p>
          <a:p>
            <a:r>
              <a:rPr lang="en-US" dirty="0"/>
              <a:t>I included a link to </a:t>
            </a:r>
            <a:r>
              <a:rPr lang="en-US" dirty="0" err="1"/>
              <a:t>FlightGear</a:t>
            </a:r>
            <a:r>
              <a:rPr lang="en-US" dirty="0"/>
              <a:t> on this slide.</a:t>
            </a:r>
          </a:p>
        </p:txBody>
      </p:sp>
      <p:sp>
        <p:nvSpPr>
          <p:cNvPr id="4" name="Slide Number Placeholder 3"/>
          <p:cNvSpPr>
            <a:spLocks noGrp="1"/>
          </p:cNvSpPr>
          <p:nvPr>
            <p:ph type="sldNum" sz="quarter" idx="10"/>
          </p:nvPr>
        </p:nvSpPr>
        <p:spPr/>
        <p:txBody>
          <a:bodyPr/>
          <a:lstStyle/>
          <a:p>
            <a:pPr lvl="0"/>
            <a:fld id="{031EFD5C-FA0A-4F47-B97B-EB01C22CD88E}" type="slidenum">
              <a:rPr lang="en-US" smtClean="0"/>
              <a:t>7</a:t>
            </a:fld>
            <a:endParaRPr lang="en-US"/>
          </a:p>
        </p:txBody>
      </p:sp>
    </p:spTree>
    <p:extLst>
      <p:ext uri="{BB962C8B-B14F-4D97-AF65-F5344CB8AC3E}">
        <p14:creationId xmlns:p14="http://schemas.microsoft.com/office/powerpoint/2010/main" val="376755615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r>
              <a:rPr lang="en-US" dirty="0"/>
              <a:t>Total rotations from </a:t>
            </a:r>
            <a:r>
              <a:rPr lang="en-US" dirty="0" err="1"/>
              <a:t>rawValue</a:t>
            </a:r>
            <a:endParaRPr lang="en-US" dirty="0"/>
          </a:p>
        </p:txBody>
      </p:sp>
      <p:sp>
        <p:nvSpPr>
          <p:cNvPr id="4" name="Slide Number Placeholder 3"/>
          <p:cNvSpPr>
            <a:spLocks noGrp="1"/>
          </p:cNvSpPr>
          <p:nvPr>
            <p:ph type="sldNum" sz="quarter" idx="10"/>
          </p:nvPr>
        </p:nvSpPr>
        <p:spPr/>
        <p:txBody>
          <a:bodyPr/>
          <a:lstStyle/>
          <a:p>
            <a:pPr lvl="0"/>
            <a:fld id="{031EFD5C-FA0A-4F47-B97B-EB01C22CD88E}" type="slidenum">
              <a:rPr lang="en-US" smtClean="0"/>
              <a:t>57</a:t>
            </a:fld>
            <a:endParaRPr lang="en-US"/>
          </a:p>
        </p:txBody>
      </p:sp>
    </p:spTree>
    <p:extLst>
      <p:ext uri="{BB962C8B-B14F-4D97-AF65-F5344CB8AC3E}">
        <p14:creationId xmlns:p14="http://schemas.microsoft.com/office/powerpoint/2010/main" val="422617306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r>
              <a:rPr lang="en-US" dirty="0"/>
              <a:t>Speed calculation</a:t>
            </a:r>
          </a:p>
          <a:p>
            <a:endParaRPr lang="en-US" dirty="0"/>
          </a:p>
          <a:p>
            <a:r>
              <a:rPr lang="en-US" dirty="0"/>
              <a:t>Delta wheel event must be positive</a:t>
            </a:r>
          </a:p>
        </p:txBody>
      </p:sp>
      <p:sp>
        <p:nvSpPr>
          <p:cNvPr id="4" name="Slide Number Placeholder 3"/>
          <p:cNvSpPr>
            <a:spLocks noGrp="1"/>
          </p:cNvSpPr>
          <p:nvPr>
            <p:ph type="sldNum" sz="quarter" idx="10"/>
          </p:nvPr>
        </p:nvSpPr>
        <p:spPr/>
        <p:txBody>
          <a:bodyPr/>
          <a:lstStyle/>
          <a:p>
            <a:pPr lvl="0"/>
            <a:fld id="{031EFD5C-FA0A-4F47-B97B-EB01C22CD88E}" type="slidenum">
              <a:rPr lang="en-US" smtClean="0"/>
              <a:t>58</a:t>
            </a:fld>
            <a:endParaRPr lang="en-US"/>
          </a:p>
        </p:txBody>
      </p:sp>
    </p:spTree>
    <p:extLst>
      <p:ext uri="{BB962C8B-B14F-4D97-AF65-F5344CB8AC3E}">
        <p14:creationId xmlns:p14="http://schemas.microsoft.com/office/powerpoint/2010/main" val="170459326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r>
              <a:rPr lang="en-US" dirty="0"/>
              <a:t>Joystick throttle position calculation</a:t>
            </a:r>
          </a:p>
          <a:p>
            <a:pPr lvl="1"/>
            <a:r>
              <a:rPr lang="en-US" dirty="0"/>
              <a:t>Note the exponential</a:t>
            </a:r>
            <a:r>
              <a:rPr lang="en-US" baseline="0" dirty="0"/>
              <a:t> function used – this accounts the lack of resistance as the trainer is used.</a:t>
            </a:r>
            <a:endParaRPr lang="en-US" dirty="0"/>
          </a:p>
        </p:txBody>
      </p:sp>
      <p:sp>
        <p:nvSpPr>
          <p:cNvPr id="4" name="Slide Number Placeholder 3"/>
          <p:cNvSpPr>
            <a:spLocks noGrp="1"/>
          </p:cNvSpPr>
          <p:nvPr>
            <p:ph type="sldNum" sz="quarter" idx="10"/>
          </p:nvPr>
        </p:nvSpPr>
        <p:spPr/>
        <p:txBody>
          <a:bodyPr/>
          <a:lstStyle/>
          <a:p>
            <a:pPr lvl="0"/>
            <a:fld id="{031EFD5C-FA0A-4F47-B97B-EB01C22CD88E}" type="slidenum">
              <a:rPr lang="en-US" smtClean="0"/>
              <a:t>59</a:t>
            </a:fld>
            <a:endParaRPr lang="en-US"/>
          </a:p>
        </p:txBody>
      </p:sp>
    </p:spTree>
    <p:extLst>
      <p:ext uri="{BB962C8B-B14F-4D97-AF65-F5344CB8AC3E}">
        <p14:creationId xmlns:p14="http://schemas.microsoft.com/office/powerpoint/2010/main" val="33545240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533400" y="763588"/>
            <a:ext cx="6704013" cy="3771900"/>
          </a:xfrm>
          <a:solidFill>
            <a:srgbClr val="729FCF"/>
          </a:solidFill>
          <a:ln w="25400">
            <a:solidFill>
              <a:srgbClr val="3465A4"/>
            </a:solidFill>
            <a:prstDash val="solid"/>
          </a:ln>
        </p:spPr>
      </p:sp>
      <p:sp>
        <p:nvSpPr>
          <p:cNvPr id="3" name="Notes Placeholder 2"/>
          <p:cNvSpPr txBox="1">
            <a:spLocks noGrp="1"/>
          </p:cNvSpPr>
          <p:nvPr>
            <p:ph type="body" sz="quarter" idx="1"/>
          </p:nvPr>
        </p:nvSpPr>
        <p:spPr/>
        <p:txBody>
          <a:bodyPr/>
          <a:lstStyle/>
          <a:p>
            <a:r>
              <a:rPr lang="en-US" dirty="0"/>
              <a:t>I enjoyed playing </a:t>
            </a:r>
            <a:r>
              <a:rPr lang="en-US" dirty="0" err="1"/>
              <a:t>FlightGear</a:t>
            </a:r>
            <a:r>
              <a:rPr lang="en-US" dirty="0"/>
              <a:t> so I purchased a flight stick…</a:t>
            </a:r>
          </a:p>
          <a:p>
            <a:pPr lvl="1"/>
            <a:r>
              <a:rPr lang="en-US" dirty="0"/>
              <a:t>That was not enough to me</a:t>
            </a:r>
          </a:p>
          <a:p>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533400" y="763588"/>
            <a:ext cx="6704013" cy="3771900"/>
          </a:xfrm>
          <a:solidFill>
            <a:srgbClr val="729FCF"/>
          </a:solidFill>
          <a:ln w="25400">
            <a:solidFill>
              <a:srgbClr val="3465A4"/>
            </a:solidFill>
            <a:prstDash val="solid"/>
          </a:ln>
        </p:spPr>
      </p:sp>
      <p:sp>
        <p:nvSpPr>
          <p:cNvPr id="3" name="Notes Placeholder 2"/>
          <p:cNvSpPr txBox="1">
            <a:spLocks noGrp="1"/>
          </p:cNvSpPr>
          <p:nvPr>
            <p:ph type="body" sz="quarter" idx="1"/>
          </p:nvPr>
        </p:nvSpPr>
        <p:spPr/>
        <p:txBody>
          <a:bodyPr/>
          <a:lstStyle/>
          <a:p>
            <a:r>
              <a:rPr lang="en-US" dirty="0"/>
              <a:t>I wanted to</a:t>
            </a:r>
            <a:r>
              <a:rPr lang="en-US" baseline="0" dirty="0"/>
              <a:t> use my bike on the trainer again</a:t>
            </a:r>
            <a:endParaRPr lang="en-US" dirty="0"/>
          </a:p>
          <a:p>
            <a:pPr lvl="1"/>
            <a:r>
              <a:rPr lang="en-US" dirty="0"/>
              <a:t>Here is my bike on a trainer…</a:t>
            </a:r>
          </a:p>
          <a:p>
            <a:pPr lvl="1"/>
            <a:r>
              <a:rPr lang="en-US" dirty="0"/>
              <a:t>I try not to sweat; body sweat corrodes bottom bracket</a:t>
            </a:r>
          </a:p>
          <a:p>
            <a:pPr lvl="1"/>
            <a:r>
              <a:rPr lang="en-US" dirty="0"/>
              <a:t>Sweat guards prevent damage to your bike</a:t>
            </a:r>
          </a:p>
          <a:p>
            <a:pPr lvl="1"/>
            <a:r>
              <a:rPr lang="en-US" dirty="0"/>
              <a:t>I now take improved protective</a:t>
            </a:r>
            <a:r>
              <a:rPr lang="en-US" baseline="0" dirty="0"/>
              <a:t> measures:  </a:t>
            </a:r>
            <a:r>
              <a:rPr lang="en-US" dirty="0"/>
              <a:t>I use fans to blow the sweat away now.</a:t>
            </a:r>
          </a:p>
          <a:p>
            <a:pPr lvl="1"/>
            <a:r>
              <a:rPr lang="en-US" dirty="0"/>
              <a:t>This is the bike in our basement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533400" y="763588"/>
            <a:ext cx="6704013" cy="3771900"/>
          </a:xfrm>
          <a:solidFill>
            <a:srgbClr val="729FCF"/>
          </a:solidFill>
          <a:ln w="25400">
            <a:solidFill>
              <a:srgbClr val="3465A4"/>
            </a:solidFill>
            <a:prstDash val="solid"/>
          </a:ln>
        </p:spPr>
      </p:sp>
      <p:sp>
        <p:nvSpPr>
          <p:cNvPr id="3" name="Notes Placeholder 2"/>
          <p:cNvSpPr txBox="1">
            <a:spLocks noGrp="1"/>
          </p:cNvSpPr>
          <p:nvPr>
            <p:ph type="body" sz="quarter" idx="1"/>
          </p:nvPr>
        </p:nvSpPr>
        <p:spPr/>
        <p:txBody>
          <a:bodyPr/>
          <a:lstStyle/>
          <a:p>
            <a:r>
              <a:rPr lang="en-US" dirty="0"/>
              <a:t>Initially, the sensor only work with a cell phone app.  But, again, I was not satisfied.  I knew I could do better.  I captured</a:t>
            </a:r>
            <a:r>
              <a:rPr lang="en-US" baseline="0" dirty="0"/>
              <a:t> its data with a R Pi.</a:t>
            </a:r>
          </a:p>
          <a:p>
            <a:pPr lvl="1"/>
            <a:r>
              <a:rPr lang="en-US" baseline="0" dirty="0"/>
              <a:t>Then on my </a:t>
            </a:r>
            <a:r>
              <a:rPr lang="en-US" baseline="0" dirty="0" err="1"/>
              <a:t>linux</a:t>
            </a:r>
            <a:r>
              <a:rPr lang="en-US" baseline="0" dirty="0"/>
              <a:t> desktop, and finally the Arduinos</a:t>
            </a:r>
          </a:p>
          <a:p>
            <a:r>
              <a:rPr lang="en-US" baseline="0" dirty="0"/>
              <a:t>I still wanted to share my quirk with Windows users.</a:t>
            </a:r>
            <a:r>
              <a:rPr lang="en-US" dirty="0"/>
              <a:t> </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533400" y="763588"/>
            <a:ext cx="6704013" cy="3771900"/>
          </a:xfrm>
          <a:solidFill>
            <a:srgbClr val="729FCF"/>
          </a:solidFill>
          <a:ln w="25400">
            <a:solidFill>
              <a:srgbClr val="3465A4"/>
            </a:solidFill>
            <a:prstDash val="solid"/>
          </a:ln>
        </p:spPr>
      </p:sp>
      <p:sp>
        <p:nvSpPr>
          <p:cNvPr id="3" name="Notes Placeholder 2"/>
          <p:cNvSpPr txBox="1">
            <a:spLocks noGrp="1"/>
          </p:cNvSpPr>
          <p:nvPr>
            <p:ph type="body" sz="quarter" idx="1"/>
          </p:nvPr>
        </p:nvSpPr>
        <p:spPr>
          <a:xfrm>
            <a:off x="685800" y="4876800"/>
            <a:ext cx="6217560" cy="4525920"/>
          </a:xfrm>
        </p:spPr>
        <p:txBody>
          <a:bodyPr/>
          <a:lstStyle/>
          <a:p>
            <a:r>
              <a:rPr lang="en-US" dirty="0"/>
              <a:t>Here is a description of an </a:t>
            </a:r>
            <a:r>
              <a:rPr lang="en-US" dirty="0" err="1"/>
              <a:t>Arduino</a:t>
            </a:r>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55650" y="1762125"/>
            <a:ext cx="8569325" cy="1214438"/>
          </a:xfrm>
        </p:spPr>
        <p:txBody>
          <a:bodyPr/>
          <a:lstStyle/>
          <a:p>
            <a:r>
              <a:rPr lang="en-US"/>
              <a:t>Click to edit Master title style</a:t>
            </a:r>
          </a:p>
        </p:txBody>
      </p:sp>
      <p:sp>
        <p:nvSpPr>
          <p:cNvPr id="3" name="Subtitle 2"/>
          <p:cNvSpPr>
            <a:spLocks noGrp="1"/>
          </p:cNvSpPr>
          <p:nvPr>
            <p:ph type="subTitle" idx="1"/>
          </p:nvPr>
        </p:nvSpPr>
        <p:spPr>
          <a:xfrm>
            <a:off x="1512888" y="3213100"/>
            <a:ext cx="7056437" cy="1449388"/>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pPr lvl="0"/>
            <a:endParaRPr lang="en-US"/>
          </a:p>
        </p:txBody>
      </p:sp>
      <p:sp>
        <p:nvSpPr>
          <p:cNvPr id="5" name="Footer Placeholder 4"/>
          <p:cNvSpPr>
            <a:spLocks noGrp="1"/>
          </p:cNvSpPr>
          <p:nvPr>
            <p:ph type="ftr" sz="quarter" idx="11"/>
          </p:nvPr>
        </p:nvSpPr>
        <p:spPr/>
        <p:txBody>
          <a:bodyPr/>
          <a:lstStyle/>
          <a:p>
            <a:pPr lvl="0"/>
            <a:endParaRPr lang="en-US"/>
          </a:p>
        </p:txBody>
      </p:sp>
      <p:sp>
        <p:nvSpPr>
          <p:cNvPr id="6" name="Slide Number Placeholder 5"/>
          <p:cNvSpPr>
            <a:spLocks noGrp="1"/>
          </p:cNvSpPr>
          <p:nvPr>
            <p:ph type="sldNum" sz="quarter" idx="12"/>
          </p:nvPr>
        </p:nvSpPr>
        <p:spPr/>
        <p:txBody>
          <a:bodyPr/>
          <a:lstStyle/>
          <a:p>
            <a:pPr lvl="0"/>
            <a:fld id="{37956539-204D-43E6-B273-CE524F591E67}" type="slidenum">
              <a:t>‹#›</a:t>
            </a:fld>
            <a:endParaRPr lang="en-US"/>
          </a:p>
        </p:txBody>
      </p:sp>
    </p:spTree>
    <p:extLst>
      <p:ext uri="{BB962C8B-B14F-4D97-AF65-F5344CB8AC3E}">
        <p14:creationId xmlns:p14="http://schemas.microsoft.com/office/powerpoint/2010/main" val="12968556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lvl="0"/>
            <a:endParaRPr lang="en-US"/>
          </a:p>
        </p:txBody>
      </p:sp>
      <p:sp>
        <p:nvSpPr>
          <p:cNvPr id="5" name="Footer Placeholder 4"/>
          <p:cNvSpPr>
            <a:spLocks noGrp="1"/>
          </p:cNvSpPr>
          <p:nvPr>
            <p:ph type="ftr" sz="quarter" idx="11"/>
          </p:nvPr>
        </p:nvSpPr>
        <p:spPr/>
        <p:txBody>
          <a:bodyPr/>
          <a:lstStyle/>
          <a:p>
            <a:pPr lvl="0"/>
            <a:endParaRPr lang="en-US"/>
          </a:p>
        </p:txBody>
      </p:sp>
      <p:sp>
        <p:nvSpPr>
          <p:cNvPr id="6" name="Slide Number Placeholder 5"/>
          <p:cNvSpPr>
            <a:spLocks noGrp="1"/>
          </p:cNvSpPr>
          <p:nvPr>
            <p:ph type="sldNum" sz="quarter" idx="12"/>
          </p:nvPr>
        </p:nvSpPr>
        <p:spPr/>
        <p:txBody>
          <a:bodyPr/>
          <a:lstStyle/>
          <a:p>
            <a:pPr lvl="0"/>
            <a:fld id="{C92FDA6E-4451-4468-B28E-38328C45C0F6}" type="slidenum">
              <a:t>‹#›</a:t>
            </a:fld>
            <a:endParaRPr lang="en-US"/>
          </a:p>
        </p:txBody>
      </p:sp>
    </p:spTree>
    <p:extLst>
      <p:ext uri="{BB962C8B-B14F-4D97-AF65-F5344CB8AC3E}">
        <p14:creationId xmlns:p14="http://schemas.microsoft.com/office/powerpoint/2010/main" val="14935830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308850" y="225425"/>
            <a:ext cx="2266950" cy="43894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503238" y="225425"/>
            <a:ext cx="6653212" cy="43894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lvl="0"/>
            <a:endParaRPr lang="en-US"/>
          </a:p>
        </p:txBody>
      </p:sp>
      <p:sp>
        <p:nvSpPr>
          <p:cNvPr id="5" name="Footer Placeholder 4"/>
          <p:cNvSpPr>
            <a:spLocks noGrp="1"/>
          </p:cNvSpPr>
          <p:nvPr>
            <p:ph type="ftr" sz="quarter" idx="11"/>
          </p:nvPr>
        </p:nvSpPr>
        <p:spPr/>
        <p:txBody>
          <a:bodyPr/>
          <a:lstStyle/>
          <a:p>
            <a:pPr lvl="0"/>
            <a:endParaRPr lang="en-US"/>
          </a:p>
        </p:txBody>
      </p:sp>
      <p:sp>
        <p:nvSpPr>
          <p:cNvPr id="6" name="Slide Number Placeholder 5"/>
          <p:cNvSpPr>
            <a:spLocks noGrp="1"/>
          </p:cNvSpPr>
          <p:nvPr>
            <p:ph type="sldNum" sz="quarter" idx="12"/>
          </p:nvPr>
        </p:nvSpPr>
        <p:spPr/>
        <p:txBody>
          <a:bodyPr/>
          <a:lstStyle/>
          <a:p>
            <a:pPr lvl="0"/>
            <a:fld id="{852E91C5-A89B-4875-B963-64888CD9E925}" type="slidenum">
              <a:t>‹#›</a:t>
            </a:fld>
            <a:endParaRPr lang="en-US"/>
          </a:p>
        </p:txBody>
      </p:sp>
    </p:spTree>
    <p:extLst>
      <p:ext uri="{BB962C8B-B14F-4D97-AF65-F5344CB8AC3E}">
        <p14:creationId xmlns:p14="http://schemas.microsoft.com/office/powerpoint/2010/main" val="38293448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lvl="0"/>
            <a:endParaRPr lang="en-US"/>
          </a:p>
        </p:txBody>
      </p:sp>
      <p:sp>
        <p:nvSpPr>
          <p:cNvPr id="5" name="Footer Placeholder 4"/>
          <p:cNvSpPr>
            <a:spLocks noGrp="1"/>
          </p:cNvSpPr>
          <p:nvPr>
            <p:ph type="ftr" sz="quarter" idx="11"/>
          </p:nvPr>
        </p:nvSpPr>
        <p:spPr/>
        <p:txBody>
          <a:bodyPr/>
          <a:lstStyle/>
          <a:p>
            <a:pPr lvl="0"/>
            <a:endParaRPr lang="en-US"/>
          </a:p>
        </p:txBody>
      </p:sp>
      <p:sp>
        <p:nvSpPr>
          <p:cNvPr id="6" name="Slide Number Placeholder 5"/>
          <p:cNvSpPr>
            <a:spLocks noGrp="1"/>
          </p:cNvSpPr>
          <p:nvPr>
            <p:ph type="sldNum" sz="quarter" idx="12"/>
          </p:nvPr>
        </p:nvSpPr>
        <p:spPr/>
        <p:txBody>
          <a:bodyPr/>
          <a:lstStyle/>
          <a:p>
            <a:pPr lvl="0"/>
            <a:fld id="{49C56BDA-0CDB-4479-AC96-EF29A6729E11}" type="slidenum">
              <a:t>‹#›</a:t>
            </a:fld>
            <a:endParaRPr lang="en-US"/>
          </a:p>
        </p:txBody>
      </p:sp>
    </p:spTree>
    <p:extLst>
      <p:ext uri="{BB962C8B-B14F-4D97-AF65-F5344CB8AC3E}">
        <p14:creationId xmlns:p14="http://schemas.microsoft.com/office/powerpoint/2010/main" val="6744204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96925" y="3643313"/>
            <a:ext cx="8567738" cy="112712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96925" y="2403475"/>
            <a:ext cx="8567738" cy="1239838"/>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lvl="0"/>
            <a:endParaRPr lang="en-US"/>
          </a:p>
        </p:txBody>
      </p:sp>
      <p:sp>
        <p:nvSpPr>
          <p:cNvPr id="5" name="Footer Placeholder 4"/>
          <p:cNvSpPr>
            <a:spLocks noGrp="1"/>
          </p:cNvSpPr>
          <p:nvPr>
            <p:ph type="ftr" sz="quarter" idx="11"/>
          </p:nvPr>
        </p:nvSpPr>
        <p:spPr/>
        <p:txBody>
          <a:bodyPr/>
          <a:lstStyle/>
          <a:p>
            <a:pPr lvl="0"/>
            <a:endParaRPr lang="en-US"/>
          </a:p>
        </p:txBody>
      </p:sp>
      <p:sp>
        <p:nvSpPr>
          <p:cNvPr id="6" name="Slide Number Placeholder 5"/>
          <p:cNvSpPr>
            <a:spLocks noGrp="1"/>
          </p:cNvSpPr>
          <p:nvPr>
            <p:ph type="sldNum" sz="quarter" idx="12"/>
          </p:nvPr>
        </p:nvSpPr>
        <p:spPr/>
        <p:txBody>
          <a:bodyPr/>
          <a:lstStyle/>
          <a:p>
            <a:pPr lvl="0"/>
            <a:fld id="{73EBFE0A-E966-4437-9757-C074348B124B}" type="slidenum">
              <a:t>‹#›</a:t>
            </a:fld>
            <a:endParaRPr lang="en-US"/>
          </a:p>
        </p:txBody>
      </p:sp>
    </p:spTree>
    <p:extLst>
      <p:ext uri="{BB962C8B-B14F-4D97-AF65-F5344CB8AC3E}">
        <p14:creationId xmlns:p14="http://schemas.microsoft.com/office/powerpoint/2010/main" val="31717765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03238" y="1327150"/>
            <a:ext cx="4459287" cy="32877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114925" y="1327150"/>
            <a:ext cx="4460875" cy="32877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pPr lvl="0"/>
            <a:endParaRPr lang="en-US"/>
          </a:p>
        </p:txBody>
      </p:sp>
      <p:sp>
        <p:nvSpPr>
          <p:cNvPr id="6" name="Footer Placeholder 5"/>
          <p:cNvSpPr>
            <a:spLocks noGrp="1"/>
          </p:cNvSpPr>
          <p:nvPr>
            <p:ph type="ftr" sz="quarter" idx="11"/>
          </p:nvPr>
        </p:nvSpPr>
        <p:spPr/>
        <p:txBody>
          <a:bodyPr/>
          <a:lstStyle/>
          <a:p>
            <a:pPr lvl="0"/>
            <a:endParaRPr lang="en-US"/>
          </a:p>
        </p:txBody>
      </p:sp>
      <p:sp>
        <p:nvSpPr>
          <p:cNvPr id="7" name="Slide Number Placeholder 6"/>
          <p:cNvSpPr>
            <a:spLocks noGrp="1"/>
          </p:cNvSpPr>
          <p:nvPr>
            <p:ph type="sldNum" sz="quarter" idx="12"/>
          </p:nvPr>
        </p:nvSpPr>
        <p:spPr/>
        <p:txBody>
          <a:bodyPr/>
          <a:lstStyle/>
          <a:p>
            <a:pPr lvl="0"/>
            <a:fld id="{F4FEB266-7F9B-44C5-AF10-3A1133DA6F34}" type="slidenum">
              <a:t>‹#›</a:t>
            </a:fld>
            <a:endParaRPr lang="en-US"/>
          </a:p>
        </p:txBody>
      </p:sp>
    </p:spTree>
    <p:extLst>
      <p:ext uri="{BB962C8B-B14F-4D97-AF65-F5344CB8AC3E}">
        <p14:creationId xmlns:p14="http://schemas.microsoft.com/office/powerpoint/2010/main" val="905660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04825" y="227013"/>
            <a:ext cx="9072563" cy="944562"/>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504825" y="1270000"/>
            <a:ext cx="4452938" cy="528638"/>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04825" y="1798638"/>
            <a:ext cx="4452938" cy="32670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121275" y="1270000"/>
            <a:ext cx="4456113" cy="528638"/>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121275" y="1798638"/>
            <a:ext cx="4456113" cy="32670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pPr lvl="0"/>
            <a:endParaRPr lang="en-US"/>
          </a:p>
        </p:txBody>
      </p:sp>
      <p:sp>
        <p:nvSpPr>
          <p:cNvPr id="8" name="Footer Placeholder 7"/>
          <p:cNvSpPr>
            <a:spLocks noGrp="1"/>
          </p:cNvSpPr>
          <p:nvPr>
            <p:ph type="ftr" sz="quarter" idx="11"/>
          </p:nvPr>
        </p:nvSpPr>
        <p:spPr/>
        <p:txBody>
          <a:bodyPr/>
          <a:lstStyle/>
          <a:p>
            <a:pPr lvl="0"/>
            <a:endParaRPr lang="en-US"/>
          </a:p>
        </p:txBody>
      </p:sp>
      <p:sp>
        <p:nvSpPr>
          <p:cNvPr id="9" name="Slide Number Placeholder 8"/>
          <p:cNvSpPr>
            <a:spLocks noGrp="1"/>
          </p:cNvSpPr>
          <p:nvPr>
            <p:ph type="sldNum" sz="quarter" idx="12"/>
          </p:nvPr>
        </p:nvSpPr>
        <p:spPr/>
        <p:txBody>
          <a:bodyPr/>
          <a:lstStyle/>
          <a:p>
            <a:pPr lvl="0"/>
            <a:fld id="{2BFA11C5-C2BB-4C2E-8418-D7AFFF8FABD3}" type="slidenum">
              <a:t>‹#›</a:t>
            </a:fld>
            <a:endParaRPr lang="en-US"/>
          </a:p>
        </p:txBody>
      </p:sp>
    </p:spTree>
    <p:extLst>
      <p:ext uri="{BB962C8B-B14F-4D97-AF65-F5344CB8AC3E}">
        <p14:creationId xmlns:p14="http://schemas.microsoft.com/office/powerpoint/2010/main" val="1498260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lvl="0"/>
            <a:endParaRPr lang="en-US"/>
          </a:p>
        </p:txBody>
      </p:sp>
      <p:sp>
        <p:nvSpPr>
          <p:cNvPr id="4" name="Footer Placeholder 3"/>
          <p:cNvSpPr>
            <a:spLocks noGrp="1"/>
          </p:cNvSpPr>
          <p:nvPr>
            <p:ph type="ftr" sz="quarter" idx="11"/>
          </p:nvPr>
        </p:nvSpPr>
        <p:spPr/>
        <p:txBody>
          <a:bodyPr/>
          <a:lstStyle/>
          <a:p>
            <a:pPr lvl="0"/>
            <a:endParaRPr lang="en-US"/>
          </a:p>
        </p:txBody>
      </p:sp>
      <p:sp>
        <p:nvSpPr>
          <p:cNvPr id="5" name="Slide Number Placeholder 4"/>
          <p:cNvSpPr>
            <a:spLocks noGrp="1"/>
          </p:cNvSpPr>
          <p:nvPr>
            <p:ph type="sldNum" sz="quarter" idx="12"/>
          </p:nvPr>
        </p:nvSpPr>
        <p:spPr/>
        <p:txBody>
          <a:bodyPr/>
          <a:lstStyle/>
          <a:p>
            <a:pPr lvl="0"/>
            <a:fld id="{614E71DD-96C1-465A-92EB-B63F617F7FCF}" type="slidenum">
              <a:t>‹#›</a:t>
            </a:fld>
            <a:endParaRPr lang="en-US"/>
          </a:p>
        </p:txBody>
      </p:sp>
    </p:spTree>
    <p:extLst>
      <p:ext uri="{BB962C8B-B14F-4D97-AF65-F5344CB8AC3E}">
        <p14:creationId xmlns:p14="http://schemas.microsoft.com/office/powerpoint/2010/main" val="40621787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lvl="0"/>
            <a:endParaRPr lang="en-US"/>
          </a:p>
        </p:txBody>
      </p:sp>
      <p:sp>
        <p:nvSpPr>
          <p:cNvPr id="3" name="Footer Placeholder 2"/>
          <p:cNvSpPr>
            <a:spLocks noGrp="1"/>
          </p:cNvSpPr>
          <p:nvPr>
            <p:ph type="ftr" sz="quarter" idx="11"/>
          </p:nvPr>
        </p:nvSpPr>
        <p:spPr/>
        <p:txBody>
          <a:bodyPr/>
          <a:lstStyle/>
          <a:p>
            <a:pPr lvl="0"/>
            <a:endParaRPr lang="en-US"/>
          </a:p>
        </p:txBody>
      </p:sp>
      <p:sp>
        <p:nvSpPr>
          <p:cNvPr id="4" name="Slide Number Placeholder 3"/>
          <p:cNvSpPr>
            <a:spLocks noGrp="1"/>
          </p:cNvSpPr>
          <p:nvPr>
            <p:ph type="sldNum" sz="quarter" idx="12"/>
          </p:nvPr>
        </p:nvSpPr>
        <p:spPr/>
        <p:txBody>
          <a:bodyPr/>
          <a:lstStyle/>
          <a:p>
            <a:pPr lvl="0"/>
            <a:fld id="{DDF5562E-6335-4835-8D5A-CF93BBB27BF7}" type="slidenum">
              <a:t>‹#›</a:t>
            </a:fld>
            <a:endParaRPr lang="en-US"/>
          </a:p>
        </p:txBody>
      </p:sp>
    </p:spTree>
    <p:extLst>
      <p:ext uri="{BB962C8B-B14F-4D97-AF65-F5344CB8AC3E}">
        <p14:creationId xmlns:p14="http://schemas.microsoft.com/office/powerpoint/2010/main" val="3835530810"/>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4825" y="225425"/>
            <a:ext cx="3316288" cy="96043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941763" y="225425"/>
            <a:ext cx="5635625" cy="4840288"/>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504825" y="1185863"/>
            <a:ext cx="3316288" cy="387985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pPr lvl="0"/>
            <a:endParaRPr lang="en-US"/>
          </a:p>
        </p:txBody>
      </p:sp>
      <p:sp>
        <p:nvSpPr>
          <p:cNvPr id="6" name="Footer Placeholder 5"/>
          <p:cNvSpPr>
            <a:spLocks noGrp="1"/>
          </p:cNvSpPr>
          <p:nvPr>
            <p:ph type="ftr" sz="quarter" idx="11"/>
          </p:nvPr>
        </p:nvSpPr>
        <p:spPr/>
        <p:txBody>
          <a:bodyPr/>
          <a:lstStyle/>
          <a:p>
            <a:pPr lvl="0"/>
            <a:endParaRPr lang="en-US"/>
          </a:p>
        </p:txBody>
      </p:sp>
      <p:sp>
        <p:nvSpPr>
          <p:cNvPr id="7" name="Slide Number Placeholder 6"/>
          <p:cNvSpPr>
            <a:spLocks noGrp="1"/>
          </p:cNvSpPr>
          <p:nvPr>
            <p:ph type="sldNum" sz="quarter" idx="12"/>
          </p:nvPr>
        </p:nvSpPr>
        <p:spPr/>
        <p:txBody>
          <a:bodyPr/>
          <a:lstStyle/>
          <a:p>
            <a:pPr lvl="0"/>
            <a:fld id="{88861852-0599-4679-AD91-A8760BE33C99}" type="slidenum">
              <a:t>‹#›</a:t>
            </a:fld>
            <a:endParaRPr lang="en-US"/>
          </a:p>
        </p:txBody>
      </p:sp>
    </p:spTree>
    <p:extLst>
      <p:ext uri="{BB962C8B-B14F-4D97-AF65-F5344CB8AC3E}">
        <p14:creationId xmlns:p14="http://schemas.microsoft.com/office/powerpoint/2010/main" val="40718694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76438" y="3968750"/>
            <a:ext cx="6048375" cy="469900"/>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976438" y="506413"/>
            <a:ext cx="6048375" cy="340201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976438" y="4438650"/>
            <a:ext cx="6048375" cy="6651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pPr lvl="0"/>
            <a:endParaRPr lang="en-US"/>
          </a:p>
        </p:txBody>
      </p:sp>
      <p:sp>
        <p:nvSpPr>
          <p:cNvPr id="6" name="Footer Placeholder 5"/>
          <p:cNvSpPr>
            <a:spLocks noGrp="1"/>
          </p:cNvSpPr>
          <p:nvPr>
            <p:ph type="ftr" sz="quarter" idx="11"/>
          </p:nvPr>
        </p:nvSpPr>
        <p:spPr/>
        <p:txBody>
          <a:bodyPr/>
          <a:lstStyle/>
          <a:p>
            <a:pPr lvl="0"/>
            <a:endParaRPr lang="en-US"/>
          </a:p>
        </p:txBody>
      </p:sp>
      <p:sp>
        <p:nvSpPr>
          <p:cNvPr id="7" name="Slide Number Placeholder 6"/>
          <p:cNvSpPr>
            <a:spLocks noGrp="1"/>
          </p:cNvSpPr>
          <p:nvPr>
            <p:ph type="sldNum" sz="quarter" idx="12"/>
          </p:nvPr>
        </p:nvSpPr>
        <p:spPr/>
        <p:txBody>
          <a:bodyPr/>
          <a:lstStyle/>
          <a:p>
            <a:pPr lvl="0"/>
            <a:fld id="{7C7AC1D2-23C3-4921-B557-AA3321C88C0C}" type="slidenum">
              <a:t>‹#›</a:t>
            </a:fld>
            <a:endParaRPr lang="en-US"/>
          </a:p>
        </p:txBody>
      </p:sp>
    </p:spTree>
    <p:extLst>
      <p:ext uri="{BB962C8B-B14F-4D97-AF65-F5344CB8AC3E}">
        <p14:creationId xmlns:p14="http://schemas.microsoft.com/office/powerpoint/2010/main" val="37056547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Placeholder 1"/>
          <p:cNvSpPr txBox="1">
            <a:spLocks noGrp="1"/>
          </p:cNvSpPr>
          <p:nvPr>
            <p:ph type="title"/>
          </p:nvPr>
        </p:nvSpPr>
        <p:spPr>
          <a:xfrm>
            <a:off x="503999" y="226080"/>
            <a:ext cx="9071640" cy="946440"/>
          </a:xfrm>
          <a:prstGeom prst="rect">
            <a:avLst/>
          </a:prstGeom>
          <a:noFill/>
          <a:ln>
            <a:noFill/>
          </a:ln>
        </p:spPr>
        <p:txBody>
          <a:bodyPr lIns="0" tIns="0" rIns="0" bIns="0" anchor="ct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endParaRPr lang="en-US"/>
          </a:p>
        </p:txBody>
      </p:sp>
      <p:sp>
        <p:nvSpPr>
          <p:cNvPr id="3" name="Text Placeholder 2"/>
          <p:cNvSpPr txBox="1">
            <a:spLocks noGrp="1"/>
          </p:cNvSpPr>
          <p:nvPr>
            <p:ph type="body" idx="1"/>
          </p:nvPr>
        </p:nvSpPr>
        <p:spPr>
          <a:xfrm>
            <a:off x="503999" y="1326600"/>
            <a:ext cx="9071640" cy="3288239"/>
          </a:xfrm>
          <a:prstGeom prst="rect">
            <a:avLst/>
          </a:prstGeom>
          <a:noFill/>
          <a:ln>
            <a:noFill/>
          </a:ln>
        </p:spPr>
        <p:txBody>
          <a:bodyPr lIns="0" tIns="0" rIns="0" bIns="0"/>
          <a:lstStyle>
            <a:defPPr marL="432000" lvl="0" indent="-324000">
              <a:spcBef>
                <a:spcPts val="1417"/>
              </a:spcBef>
              <a:spcAft>
                <a:spcPts val="0"/>
              </a:spcAft>
              <a:buSzPct val="45000"/>
              <a:buFont typeface="StarSymbol"/>
              <a:buNone/>
              <a:defRPr lang="en-US" sz="3200" b="0" i="0" u="none" strike="noStrike" kern="1200" cap="none">
                <a:ln>
                  <a:noFill/>
                </a:ln>
                <a:highlight>
                  <a:scrgbClr r="0" g="0" b="0">
                    <a:alpha val="0"/>
                  </a:scrgbClr>
                </a:highlight>
                <a:latin typeface="Liberation Sans" pitchFamily="18"/>
                <a:ea typeface="Noto Sans CJK SC" pitchFamily="2"/>
                <a:cs typeface="Lohit Devanagari" pitchFamily="2"/>
              </a:defRPr>
            </a:defPPr>
            <a:lvl1pPr marL="432000" lvl="0" indent="-324000">
              <a:spcBef>
                <a:spcPts val="1417"/>
              </a:spcBef>
              <a:spcAft>
                <a:spcPts val="0"/>
              </a:spcAft>
              <a:buSzPct val="45000"/>
              <a:buFont typeface="StarSymbol"/>
              <a:buChar char="●"/>
              <a:defRPr lang="en-US" sz="3200" b="0" i="0" u="none" strike="noStrike" kern="1200" cap="none">
                <a:ln>
                  <a:noFill/>
                </a:ln>
                <a:highlight>
                  <a:scrgbClr r="0" g="0" b="0">
                    <a:alpha val="0"/>
                  </a:scrgbClr>
                </a:highlight>
                <a:latin typeface="Liberation Sans" pitchFamily="18"/>
                <a:ea typeface="Noto Sans CJK SC" pitchFamily="2"/>
                <a:cs typeface="Lohit Devanagari" pitchFamily="2"/>
              </a:defRPr>
            </a:lvl1pPr>
            <a:lvl2pPr marL="864000" lvl="1" indent="-324000">
              <a:spcBef>
                <a:spcPts val="1134"/>
              </a:spcBef>
              <a:spcAft>
                <a:spcPts val="0"/>
              </a:spcAft>
              <a:buSzPct val="75000"/>
              <a:buFont typeface="StarSymbol"/>
              <a:buChar char="–"/>
              <a:defRPr lang="en-US" sz="2800" b="0" i="0" u="none" strike="noStrike" kern="1200" cap="none">
                <a:ln>
                  <a:noFill/>
                </a:ln>
                <a:highlight>
                  <a:scrgbClr r="0" g="0" b="0">
                    <a:alpha val="0"/>
                  </a:scrgbClr>
                </a:highlight>
                <a:latin typeface="Liberation Sans" pitchFamily="18"/>
                <a:ea typeface="Noto Sans CJK SC" pitchFamily="2"/>
                <a:cs typeface="Lohit Devanagari" pitchFamily="2"/>
              </a:defRPr>
            </a:lvl2pPr>
            <a:lvl3pPr marL="1295999" lvl="2" indent="-288000">
              <a:spcBef>
                <a:spcPts val="850"/>
              </a:spcBef>
              <a:spcAft>
                <a:spcPts val="0"/>
              </a:spcAft>
              <a:buSzPct val="45000"/>
              <a:buFont typeface="StarSymbol"/>
              <a:buChar char="●"/>
              <a:defRPr lang="en-US" sz="2400" b="0" i="0" u="none" strike="noStrike" kern="1200" cap="none">
                <a:ln>
                  <a:noFill/>
                </a:ln>
                <a:highlight>
                  <a:scrgbClr r="0" g="0" b="0">
                    <a:alpha val="0"/>
                  </a:scrgbClr>
                </a:highlight>
                <a:latin typeface="Liberation Sans" pitchFamily="18"/>
                <a:ea typeface="Noto Sans CJK SC" pitchFamily="2"/>
                <a:cs typeface="Lohit Devanagari" pitchFamily="2"/>
              </a:defRPr>
            </a:lvl3pPr>
            <a:lvl4pPr marL="1728000" lvl="3" indent="-216000">
              <a:spcBef>
                <a:spcPts val="567"/>
              </a:spcBef>
              <a:spcAft>
                <a:spcPts val="0"/>
              </a:spcAft>
              <a:buSzPct val="75000"/>
              <a:buFont typeface="StarSymbol"/>
              <a:buChar char="–"/>
              <a:defRPr lang="en-US" sz="2000" b="0" i="0" u="none" strike="noStrike" kern="1200" cap="none">
                <a:ln>
                  <a:noFill/>
                </a:ln>
                <a:highlight>
                  <a:scrgbClr r="0" g="0" b="0">
                    <a:alpha val="0"/>
                  </a:scrgbClr>
                </a:highlight>
                <a:latin typeface="Liberation Sans" pitchFamily="18"/>
                <a:ea typeface="Noto Sans CJK SC" pitchFamily="2"/>
                <a:cs typeface="Lohit Devanagari" pitchFamily="2"/>
              </a:defRPr>
            </a:lvl4pPr>
            <a:lvl5pPr marL="2160000" lvl="4" indent="-216000">
              <a:spcBef>
                <a:spcPts val="283"/>
              </a:spcBef>
              <a:spcAft>
                <a:spcPts val="0"/>
              </a:spcAft>
              <a:buSzPct val="45000"/>
              <a:buFont typeface="StarSymbol"/>
              <a:buChar char="●"/>
              <a:defRPr lang="en-US" sz="2000" b="0" i="0" u="none" strike="noStrike" kern="1200" cap="none">
                <a:ln>
                  <a:noFill/>
                </a:ln>
                <a:highlight>
                  <a:scrgbClr r="0" g="0" b="0">
                    <a:alpha val="0"/>
                  </a:scrgbClr>
                </a:highlight>
                <a:latin typeface="Liberation Sans" pitchFamily="18"/>
                <a:ea typeface="Noto Sans CJK SC" pitchFamily="2"/>
                <a:cs typeface="Lohit Devanagari" pitchFamily="2"/>
              </a:defRPr>
            </a:lvl5pPr>
            <a:lvl6pPr marL="2592000" lvl="5" indent="-216000">
              <a:spcBef>
                <a:spcPts val="283"/>
              </a:spcBef>
              <a:spcAft>
                <a:spcPts val="0"/>
              </a:spcAft>
              <a:buSzPct val="45000"/>
              <a:buFont typeface="StarSymbol"/>
              <a:buChar char="●"/>
              <a:defRPr lang="en-US" sz="2000" b="0" i="0" u="none" strike="noStrike" kern="1200" cap="none">
                <a:ln>
                  <a:noFill/>
                </a:ln>
                <a:highlight>
                  <a:scrgbClr r="0" g="0" b="0">
                    <a:alpha val="0"/>
                  </a:scrgbClr>
                </a:highlight>
                <a:latin typeface="Liberation Sans" pitchFamily="18"/>
                <a:ea typeface="Noto Sans CJK SC" pitchFamily="2"/>
                <a:cs typeface="Lohit Devanagari" pitchFamily="2"/>
              </a:defRPr>
            </a:lvl6pPr>
            <a:lvl7pPr marL="3024000" lvl="6" indent="-216000">
              <a:spcBef>
                <a:spcPts val="283"/>
              </a:spcBef>
              <a:spcAft>
                <a:spcPts val="0"/>
              </a:spcAft>
              <a:buSzPct val="45000"/>
              <a:buFont typeface="StarSymbol"/>
              <a:buChar char="●"/>
              <a:defRPr lang="en-US" sz="2000" b="0" i="0" u="none" strike="noStrike" kern="1200" cap="none">
                <a:ln>
                  <a:noFill/>
                </a:ln>
                <a:highlight>
                  <a:scrgbClr r="0" g="0" b="0">
                    <a:alpha val="0"/>
                  </a:scrgbClr>
                </a:highlight>
                <a:latin typeface="Liberation Sans" pitchFamily="18"/>
                <a:ea typeface="Noto Sans CJK SC" pitchFamily="2"/>
                <a:cs typeface="Lohit Devanagari" pitchFamily="2"/>
              </a:defRPr>
            </a:lvl7pPr>
            <a:lvl8pPr marL="3456000" lvl="7" indent="-216000">
              <a:spcBef>
                <a:spcPts val="283"/>
              </a:spcBef>
              <a:spcAft>
                <a:spcPts val="0"/>
              </a:spcAft>
              <a:buSzPct val="45000"/>
              <a:buFont typeface="StarSymbol"/>
              <a:buChar char="●"/>
              <a:defRPr lang="en-US" sz="2000" b="0" i="0" u="none" strike="noStrike" kern="1200" cap="none">
                <a:ln>
                  <a:noFill/>
                </a:ln>
                <a:highlight>
                  <a:scrgbClr r="0" g="0" b="0">
                    <a:alpha val="0"/>
                  </a:scrgbClr>
                </a:highlight>
                <a:latin typeface="Liberation Sans" pitchFamily="18"/>
                <a:ea typeface="Noto Sans CJK SC" pitchFamily="2"/>
                <a:cs typeface="Lohit Devanagari" pitchFamily="2"/>
              </a:defRPr>
            </a:lvl8pPr>
            <a:lvl9pPr marL="3887999" lvl="8" indent="-216000">
              <a:spcBef>
                <a:spcPts val="283"/>
              </a:spcBef>
              <a:spcAft>
                <a:spcPts val="0"/>
              </a:spcAft>
              <a:buSzPct val="45000"/>
              <a:buFont typeface="StarSymbol"/>
              <a:buChar char="●"/>
              <a:defRPr lang="en-US" sz="2000" b="0" i="0" u="none" strike="noStrike" kern="1200" cap="none">
                <a:ln>
                  <a:noFill/>
                </a:ln>
                <a:highlight>
                  <a:scrgbClr r="0" g="0" b="0">
                    <a:alpha val="0"/>
                  </a:scrgbClr>
                </a:highlight>
                <a:latin typeface="Liberation Sans" pitchFamily="18"/>
                <a:ea typeface="Noto Sans CJK SC" pitchFamily="2"/>
                <a:cs typeface="Lohit Devanagari" pitchFamily="2"/>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txBox="1">
            <a:spLocks noGrp="1"/>
          </p:cNvSpPr>
          <p:nvPr>
            <p:ph type="dt" sz="half" idx="2"/>
          </p:nvPr>
        </p:nvSpPr>
        <p:spPr>
          <a:xfrm>
            <a:off x="503999" y="5165280"/>
            <a:ext cx="2348280" cy="390600"/>
          </a:xfrm>
          <a:prstGeom prst="rect">
            <a:avLst/>
          </a:prstGeom>
          <a:noFill/>
          <a:ln>
            <a:noFill/>
          </a:ln>
        </p:spPr>
        <p:txBody>
          <a:bodyPr lIns="0" tIns="0" rIns="0" bIns="0" anchorCtr="0"/>
          <a:lstStyle>
            <a:lvl1pPr lvl="0" hangingPunct="0">
              <a:buNone/>
              <a:tabLst/>
              <a:defRPr lang="en-US" sz="1400" kern="1200">
                <a:latin typeface="Liberation Serif" pitchFamily="18"/>
                <a:ea typeface="DejaVu Sans" pitchFamily="2"/>
                <a:cs typeface="DejaVu Sans" pitchFamily="2"/>
              </a:defRPr>
            </a:lvl1pPr>
          </a:lstStyle>
          <a:p>
            <a:pPr lvl="0"/>
            <a:endParaRPr lang="en-US"/>
          </a:p>
        </p:txBody>
      </p:sp>
      <p:sp>
        <p:nvSpPr>
          <p:cNvPr id="5" name="Footer Placeholder 4"/>
          <p:cNvSpPr txBox="1">
            <a:spLocks noGrp="1"/>
          </p:cNvSpPr>
          <p:nvPr>
            <p:ph type="ftr" sz="quarter" idx="3"/>
          </p:nvPr>
        </p:nvSpPr>
        <p:spPr>
          <a:xfrm>
            <a:off x="3447360" y="5165280"/>
            <a:ext cx="3195000" cy="390600"/>
          </a:xfrm>
          <a:prstGeom prst="rect">
            <a:avLst/>
          </a:prstGeom>
          <a:noFill/>
          <a:ln>
            <a:noFill/>
          </a:ln>
        </p:spPr>
        <p:txBody>
          <a:bodyPr lIns="0" tIns="0" rIns="0" bIns="0" anchorCtr="0"/>
          <a:lstStyle>
            <a:lvl1pPr lvl="0" algn="ctr" hangingPunct="0">
              <a:buNone/>
              <a:tabLst/>
              <a:defRPr lang="en-US" sz="1400" kern="1200">
                <a:latin typeface="Liberation Serif" pitchFamily="18"/>
                <a:ea typeface="DejaVu Sans" pitchFamily="2"/>
                <a:cs typeface="DejaVu Sans" pitchFamily="2"/>
              </a:defRPr>
            </a:lvl1pPr>
          </a:lstStyle>
          <a:p>
            <a:pPr lvl="0"/>
            <a:endParaRPr lang="en-US"/>
          </a:p>
        </p:txBody>
      </p:sp>
      <p:sp>
        <p:nvSpPr>
          <p:cNvPr id="6" name="Slide Number Placeholder 5"/>
          <p:cNvSpPr txBox="1">
            <a:spLocks noGrp="1"/>
          </p:cNvSpPr>
          <p:nvPr>
            <p:ph type="sldNum" sz="quarter" idx="4"/>
          </p:nvPr>
        </p:nvSpPr>
        <p:spPr>
          <a:xfrm>
            <a:off x="7227360" y="5165280"/>
            <a:ext cx="2348280" cy="390600"/>
          </a:xfrm>
          <a:prstGeom prst="rect">
            <a:avLst/>
          </a:prstGeom>
          <a:noFill/>
          <a:ln>
            <a:noFill/>
          </a:ln>
        </p:spPr>
        <p:txBody>
          <a:bodyPr lIns="0" tIns="0" rIns="0" bIns="0" anchorCtr="0"/>
          <a:lstStyle>
            <a:lvl1pPr lvl="0" algn="r" hangingPunct="0">
              <a:buNone/>
              <a:tabLst/>
              <a:defRPr lang="en-US" sz="1400" kern="1200">
                <a:latin typeface="Liberation Serif" pitchFamily="18"/>
                <a:ea typeface="DejaVu Sans" pitchFamily="2"/>
                <a:cs typeface="DejaVu Sans" pitchFamily="2"/>
              </a:defRPr>
            </a:lvl1pPr>
          </a:lstStyle>
          <a:p>
            <a:pPr lvl="0"/>
            <a:fld id="{D363760C-942C-4B6B-A9B4-FD61D444ADFC}" type="slidenum">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hangingPunct="0">
        <a:tabLst/>
        <a:defRPr lang="en-US" sz="4400" b="0" i="0" u="none" strike="noStrike" kern="1200" cap="none">
          <a:ln>
            <a:noFill/>
          </a:ln>
          <a:highlight>
            <a:scrgbClr r="0" g="0" b="0">
              <a:alpha val="0"/>
            </a:scrgbClr>
          </a:highlight>
          <a:latin typeface="Liberation Sans" pitchFamily="18"/>
        </a:defRPr>
      </a:lvl1pPr>
    </p:titleStyle>
    <p:bodyStyle>
      <a:lvl1pPr hangingPunct="0">
        <a:spcBef>
          <a:spcPts val="1417"/>
        </a:spcBef>
        <a:spcAft>
          <a:spcPts val="0"/>
        </a:spcAft>
        <a:tabLst/>
        <a:defRPr lang="en-US" sz="3200" b="0" i="0" u="none" strike="noStrike" kern="1200" cap="none">
          <a:ln>
            <a:noFill/>
          </a:ln>
          <a:highlight>
            <a:scrgbClr r="0" g="0" b="0">
              <a:alpha val="0"/>
            </a:scrgbClr>
          </a:highlight>
          <a:latin typeface="Liberation Sans" pitchFamily="18"/>
        </a:defRPr>
      </a:lvl1pPr>
    </p:bodyStyle>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www.posthope.org/team-todd" TargetMode="External"/><Relationship Id="rId2" Type="http://schemas.openxmlformats.org/officeDocument/2006/relationships/image" Target="../media/image1.png"/><Relationship Id="rId1" Type="http://schemas.openxmlformats.org/officeDocument/2006/relationships/slideLayout" Target="../slideLayouts/slideLayout6.xml"/><Relationship Id="rId4" Type="http://schemas.openxmlformats.org/officeDocument/2006/relationships/hyperlink" Target="https://teamtoddtbi.blogspot.com/"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hyperlink" Target="https://www.amazon.com/Wahoo-Cycling-Cadence-Sensor-Bluetooth/dp/B01DIE7LUG/ref=sr_1_3?crid=IO0CJG8TUWMK&amp;keywords=wahoo+speed+sensor&amp;qid=1671898986&amp;sprefix=wahoo+spee,aps,89&amp;sr=8-3&amp;th=1"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opensource.com/resources/what-arduino#:~:text=In%20a%20nutshell%2C%20an%20Arduino,interact%20with%20the%20real%20world." TargetMode="External"/><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hyperlink" Target="https://www.amazon.com/Wahoo-Cycling-Cadence-Sensor-Bluetooth/dp/B01DIE7LUG/ref=sr_1_3?crid=IO0CJG8TUWMK&amp;keywords=wahoo+speed+sensor&amp;qid=1671898986&amp;sprefix=wahoo+spee,aps,89&amp;sr=8-3&amp;th=1" TargetMode="External"/><Relationship Id="rId7"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150.png"/><Relationship Id="rId5" Type="http://schemas.openxmlformats.org/officeDocument/2006/relationships/image" Target="../media/image140.png"/><Relationship Id="rId4" Type="http://schemas.openxmlformats.org/officeDocument/2006/relationships/image" Target="../media/image130.png"/><Relationship Id="rId9"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21.jpg"/></Relationships>
</file>

<file path=ppt/slides/_rels/slide15.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image" Target="../media/image23.png"/><Relationship Id="rId4" Type="http://schemas.openxmlformats.org/officeDocument/2006/relationships/hyperlink" Target="https://en.wikipedia.org/wiki/Flight_control_surfaces" TargetMode="Externa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 Id="rId9" Type="http://schemas.openxmlformats.org/officeDocument/2006/relationships/image" Target="../media/image30.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image" Target="../media/image24.wmf"/><Relationship Id="rId5" Type="http://schemas.openxmlformats.org/officeDocument/2006/relationships/package" Target="../embeddings/Microsoft_Excel_Worksheet1.xlsx"/><Relationship Id="rId4" Type="http://schemas.openxmlformats.org/officeDocument/2006/relationships/oleObject" Target="../embeddings/oleObject1.bin"/></Relationships>
</file>

<file path=ppt/slides/_rels/slide1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 Id="rId5" Type="http://schemas.openxmlformats.org/officeDocument/2006/relationships/image" Target="../media/image5.jpeg"/><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8" Type="http://schemas.openxmlformats.org/officeDocument/2006/relationships/slide" Target="slide8.xml"/><Relationship Id="rId13" Type="http://schemas.openxmlformats.org/officeDocument/2006/relationships/slide" Target="slide14.xml"/><Relationship Id="rId18" Type="http://schemas.openxmlformats.org/officeDocument/2006/relationships/slide" Target="slide19.xml"/><Relationship Id="rId3" Type="http://schemas.openxmlformats.org/officeDocument/2006/relationships/slide" Target="slide3.xml"/><Relationship Id="rId7" Type="http://schemas.openxmlformats.org/officeDocument/2006/relationships/slide" Target="slide7.xml"/><Relationship Id="rId12" Type="http://schemas.openxmlformats.org/officeDocument/2006/relationships/slide" Target="slide13.xml"/><Relationship Id="rId17" Type="http://schemas.openxmlformats.org/officeDocument/2006/relationships/slide" Target="slide18.xml"/><Relationship Id="rId2" Type="http://schemas.openxmlformats.org/officeDocument/2006/relationships/notesSlide" Target="../notesSlides/notesSlide18.xml"/><Relationship Id="rId16" Type="http://schemas.openxmlformats.org/officeDocument/2006/relationships/slide" Target="slide17.xml"/><Relationship Id="rId1" Type="http://schemas.openxmlformats.org/officeDocument/2006/relationships/slideLayout" Target="../slideLayouts/slideLayout7.xml"/><Relationship Id="rId6" Type="http://schemas.openxmlformats.org/officeDocument/2006/relationships/slide" Target="slide6.xml"/><Relationship Id="rId11" Type="http://schemas.openxmlformats.org/officeDocument/2006/relationships/slide" Target="slide12.xml"/><Relationship Id="rId5" Type="http://schemas.openxmlformats.org/officeDocument/2006/relationships/slide" Target="slide5.xml"/><Relationship Id="rId15" Type="http://schemas.openxmlformats.org/officeDocument/2006/relationships/slide" Target="slide16.xml"/><Relationship Id="rId10" Type="http://schemas.openxmlformats.org/officeDocument/2006/relationships/slide" Target="slide10.xml"/><Relationship Id="rId4" Type="http://schemas.openxmlformats.org/officeDocument/2006/relationships/slide" Target="slide4.xml"/><Relationship Id="rId9" Type="http://schemas.openxmlformats.org/officeDocument/2006/relationships/slide" Target="slide9.xml"/><Relationship Id="rId14" Type="http://schemas.openxmlformats.org/officeDocument/2006/relationships/slide" Target="slide15.xml"/></Relationships>
</file>

<file path=ppt/slides/_rels/slide22.xml.rels><?xml version="1.0" encoding="UTF-8" standalone="yes"?>
<Relationships xmlns="http://schemas.openxmlformats.org/package/2006/relationships"><Relationship Id="rId3" Type="http://schemas.openxmlformats.org/officeDocument/2006/relationships/hyperlink" Target="https://freeware.the-meiers.org/CoolTermWin64Bit.zip" TargetMode="External"/><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hyperlink" Target="https://www.dcmembers.com/skrommel/download/showoff/"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slide" Target="slide26.xml"/></Relationships>
</file>

<file path=ppt/slides/_rels/slide24.xml.rels><?xml version="1.0" encoding="UTF-8" standalone="yes"?>
<Relationships xmlns="http://schemas.openxmlformats.org/package/2006/relationships"><Relationship Id="rId3" Type="http://schemas.openxmlformats.org/officeDocument/2006/relationships/hyperlink" Target="https://github.com/toddwestley/Arduinos-to-turn-equipped-bike-into-Joystick-with-throtle-axis" TargetMode="External"/><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hyperlink" Target="file:///F:\video_one.MP4" TargetMode="External"/><Relationship Id="rId2" Type="http://schemas.openxmlformats.org/officeDocument/2006/relationships/hyperlink" Target="file:///F:\FlightGear%202024-01-01%2011-24-16.mp4" TargetMode="External"/><Relationship Id="rId1" Type="http://schemas.openxmlformats.org/officeDocument/2006/relationships/slideLayout" Target="../slideLayouts/slideLayout7.xml"/><Relationship Id="rId6" Type="http://schemas.openxmlformats.org/officeDocument/2006/relationships/slide" Target="slide23.xml"/><Relationship Id="rId5" Type="http://schemas.openxmlformats.org/officeDocument/2006/relationships/image" Target="../media/image35.jpeg"/><Relationship Id="rId4" Type="http://schemas.openxmlformats.org/officeDocument/2006/relationships/image" Target="../media/image34.png"/></Relationships>
</file>

<file path=ppt/slides/_rels/slide27.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7.xml"/><Relationship Id="rId1" Type="http://schemas.openxmlformats.org/officeDocument/2006/relationships/vmlDrawing" Target="../drawings/vmlDrawing2.vml"/><Relationship Id="rId6" Type="http://schemas.openxmlformats.org/officeDocument/2006/relationships/image" Target="../media/image37.wmf"/><Relationship Id="rId5" Type="http://schemas.openxmlformats.org/officeDocument/2006/relationships/oleObject" Target="../embeddings/oleObject2.bin"/><Relationship Id="rId4" Type="http://schemas.openxmlformats.org/officeDocument/2006/relationships/image" Target="../media/image38.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hyperlink" Target="https://www.youtube.com/watch?v=-1ARYph3mNA" TargetMode="External"/><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image" Target="../media/image40.png"/></Relationships>
</file>

<file path=ppt/slides/_rels/slide3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8" Type="http://schemas.openxmlformats.org/officeDocument/2006/relationships/hyperlink" Target="https://www.amazon.com/Genesis-Adjustable-Table-Fan-Floor/dp/B012BL7Z5S/ref=sr_1_33?crid=6S8L8K7TA951&amp;keywords=fan&amp;qid=1676916519&amp;refinements=p_n_feature_keywords_five_browse-bin:7899358011|7899359011,p_36:3000-7500&amp;rnid=386465011&amp;s=home-garden&amp;sprefix=fan,aps,124&amp;sr=1-33" TargetMode="External"/><Relationship Id="rId13" Type="http://schemas.openxmlformats.org/officeDocument/2006/relationships/hyperlink" Target="https://www.amazon.com/Printer-Scanner-Compatible-Brother-Lexmark/dp/B08KXZHWWR/ref=sr_1_9?crid=335WI253REPBX&amp;keywords=USB+Type+B+male&amp;qid=1676915724&amp;refinements=p_n_feature_ten_browse-bin:23555330011&amp;rnid=23555276011&amp;s=pc&amp;sprefix=usb+type+b+male,computers,210&amp;sr=1-9" TargetMode="External"/><Relationship Id="rId3" Type="http://schemas.openxmlformats.org/officeDocument/2006/relationships/hyperlink" Target="https://www.amazon.com/Magnetic-Resistance-Trainers-Stationary-Reduction/dp/B09CH1XXQL/ref=sr_1_9?crid=2I9NX940352HO&amp;keywords=bike+trainer+stand+for+indoor+riding&amp;qid=1676916270&amp;sprefix=bike+trainer+stand,aps,20892&amp;sr=8-9" TargetMode="External"/><Relationship Id="rId7" Type="http://schemas.openxmlformats.org/officeDocument/2006/relationships/hyperlink" Target="https://www.amazon.com/Wahoo-Cycling-Cadence-Sensor-Bluetooth/dp/B01DIE7LUG/ref=sr_1_2?keywords=Wahoo+Speed+Sensor&amp;qid=1676914136&amp;sr=8-2&amp;th=1" TargetMode="External"/><Relationship Id="rId12" Type="http://schemas.openxmlformats.org/officeDocument/2006/relationships/hyperlink" Target="https://www.amazon.com/10-Pin-Male-Jumper-breadboard-Total/dp/B00PJ4FX5O/ref=sr_1_6?crid=2IJGJEK2GX07B&amp;keywords=jumper+wires+male+to+male&amp;qid=1676917315&amp;sprefix=jumper+wires,aps,149&amp;sr=8-6" TargetMode="External"/><Relationship Id="rId2" Type="http://schemas.openxmlformats.org/officeDocument/2006/relationships/notesSlide" Target="../notesSlides/notesSlide34.xml"/><Relationship Id="rId1" Type="http://schemas.openxmlformats.org/officeDocument/2006/relationships/slideLayout" Target="../slideLayouts/slideLayout7.xml"/><Relationship Id="rId6" Type="http://schemas.openxmlformats.org/officeDocument/2006/relationships/hyperlink" Target="https://www.amazon.com/Arduino-UNO-WiFi-REV2-ABX00021/dp/B07MK598QV/ref=sr_1_2?crid=2CRITDOWBHDC3&amp;keywords=abx00021&amp;qid=1676915428&amp;sprefix=,aps,98&amp;sr=8-2" TargetMode="External"/><Relationship Id="rId11" Type="http://schemas.openxmlformats.org/officeDocument/2006/relationships/hyperlink" Target="https://www.amazon.com/Thinvik-Absorbs-Prevent-Corrosion-Training/dp/B07XRCL5XB/ref=sr_1_5?crid=10TG5JKJZRVX6&amp;keywords=bike+trainer+sweat+guard&amp;qid=1676917128&amp;sprefix=bike+trainer+sweat,aps,129&amp;sr=8-5" TargetMode="External"/><Relationship Id="rId5" Type="http://schemas.openxmlformats.org/officeDocument/2006/relationships/hyperlink" Target="https://www.amazon.com/Solu-Leonardo-Compatible-Revision-Atmega32u4/dp/B00R237VGO/ref=sr_1_3?crid=SCRZBT37LDBP&amp;keywords=Arduino+leonardo&amp;qid=1676914255&amp;sprefix=arduino+leonardo,aps,1021&amp;sr=8-3" TargetMode="External"/><Relationship Id="rId10" Type="http://schemas.openxmlformats.org/officeDocument/2006/relationships/hyperlink" Target="https://www.amazon.com/Thinnest-Waterproof-Anti-Dust-Sanitized-Universal/dp/B07HYY2YHP/ref=sr_1_3?crid=ZFX90STPKZSC&amp;keywords=keyboard+cover&amp;qid=1676916981&amp;sprefix=keyboard+cover,aps,123&amp;sr=8-3" TargetMode="External"/><Relationship Id="rId4" Type="http://schemas.openxmlformats.org/officeDocument/2006/relationships/hyperlink" Target="https://www.amazon.com/Dell-OptiPlex-Desktop-Complete-Computer/dp/B00KMKLQAQ/ref=sr_1_13?c=ts&amp;keywords=All-in-One+Computers&amp;qid=1676915962&amp;refinements=p_36:2421880011&amp;rnid=2421879011&amp;s=pc&amp;sr=1-13&amp;ts_id=13896603011" TargetMode="External"/><Relationship Id="rId9" Type="http://schemas.openxmlformats.org/officeDocument/2006/relationships/hyperlink" Target="https://www.amazon.com/Sabrent-4-Port-Individual-Switches-HB-UM43/dp/B00JX1ZS5O/ref=sr_1_17_sspa?keywords=%224+port%22+USB&amp;qid=1676916755&amp;refinements=p_36:1000-&amp;rnid=386442011&amp;sr=8-17-spons&amp;psc=1&amp;spLa=ZW5jcnlwdGVkUXVhbGlmaWVyPUExMlA3WEQyTEo2SkZIJmVuY3J5cHRlZElkPUEwOTQ0NzA2MUNSMk9MOFRUTkRMUCZlbmNyeXB0ZWRBZElkPUEwMzE5NDkwTkhZUFpETE1OTEVaJndpZGdldE5hbWU9c3BfYnRmJmFjdGlvbj1jbGlja1JlZGlyZWN0JmRvTm90TG9nQ2xpY2s9dHJ1ZQ=="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hyperlink" Target="https://backroadsandbeaches.blogspot.com/2010/08/" TargetMode="External"/><Relationship Id="rId5" Type="http://schemas.openxmlformats.org/officeDocument/2006/relationships/hyperlink" Target="https://bodensee-radmarathon.ch/en/routes/" TargetMode="External"/><Relationship Id="rId4" Type="http://schemas.openxmlformats.org/officeDocument/2006/relationships/image" Target="../media/image9.png"/></Relationships>
</file>

<file path=ppt/slides/_rels/slide40.xml.rels><?xml version="1.0" encoding="UTF-8" standalone="yes"?>
<Relationships xmlns="http://schemas.openxmlformats.org/package/2006/relationships"><Relationship Id="rId3" Type="http://schemas.openxmlformats.org/officeDocument/2006/relationships/hyperlink" Target="https://microdaq.com/measurement-computing-usb-1208ls-daq.php" TargetMode="External"/><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hyperlink" Target="https://freeware.the-meiers.org/" TargetMode="External"/><Relationship Id="rId2" Type="http://schemas.openxmlformats.org/officeDocument/2006/relationships/notesSlide" Target="../notesSlides/notesSlide43.xml"/><Relationship Id="rId1" Type="http://schemas.openxmlformats.org/officeDocument/2006/relationships/slideLayout" Target="../slideLayouts/slideLayout7.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4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hyperlink" Target="https://join.eaa.org/" TargetMode="External"/><Relationship Id="rId4" Type="http://schemas.openxmlformats.org/officeDocument/2006/relationships/image" Target="../media/image11.jpeg"/></Relationships>
</file>

<file path=ppt/slides/_rels/slide5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7.xml"/><Relationship Id="rId1" Type="http://schemas.openxmlformats.org/officeDocument/2006/relationships/vmlDrawing" Target="../drawings/vmlDrawing3.vml"/><Relationship Id="rId5" Type="http://schemas.openxmlformats.org/officeDocument/2006/relationships/image" Target="../media/image50.wmf"/><Relationship Id="rId4" Type="http://schemas.openxmlformats.org/officeDocument/2006/relationships/oleObject" Target="../embeddings/oleObject3.bin"/></Relationships>
</file>

<file path=ppt/slides/_rels/slide5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hyperlink" Target="https://github.com/toddwestley/Arduinos-to-turn-equipped-bike-into-Joystick-with-throtle-axis" TargetMode="External"/><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7.xml"/><Relationship Id="rId1" Type="http://schemas.openxmlformats.org/officeDocument/2006/relationships/vmlDrawing" Target="../drawings/vmlDrawing4.vml"/><Relationship Id="rId4" Type="http://schemas.openxmlformats.org/officeDocument/2006/relationships/image" Target="../media/image52.wmf"/></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0.png"/><Relationship Id="rId7" Type="http://schemas.openxmlformats.org/officeDocument/2006/relationships/image" Target="../media/image350.png"/><Relationship Id="rId2" Type="http://schemas.openxmlformats.org/officeDocument/2006/relationships/notesSlide" Target="../notesSlides/notesSlide50.xml"/><Relationship Id="rId1" Type="http://schemas.openxmlformats.org/officeDocument/2006/relationships/slideLayout" Target="../slideLayouts/slideLayout7.xml"/><Relationship Id="rId6" Type="http://schemas.openxmlformats.org/officeDocument/2006/relationships/image" Target="../media/image340.png"/><Relationship Id="rId5" Type="http://schemas.openxmlformats.org/officeDocument/2006/relationships/image" Target="../media/image330.png"/><Relationship Id="rId4" Type="http://schemas.openxmlformats.org/officeDocument/2006/relationships/image" Target="../media/image320.png"/></Relationships>
</file>

<file path=ppt/slides/_rels/slide58.xml.rels><?xml version="1.0" encoding="UTF-8" standalone="yes"?>
<Relationships xmlns="http://schemas.openxmlformats.org/package/2006/relationships"><Relationship Id="rId8" Type="http://schemas.openxmlformats.org/officeDocument/2006/relationships/image" Target="../media/image420.png"/><Relationship Id="rId3" Type="http://schemas.openxmlformats.org/officeDocument/2006/relationships/image" Target="../media/image370.png"/><Relationship Id="rId7" Type="http://schemas.openxmlformats.org/officeDocument/2006/relationships/image" Target="../media/image410.png"/><Relationship Id="rId2" Type="http://schemas.openxmlformats.org/officeDocument/2006/relationships/notesSlide" Target="../notesSlides/notesSlide51.xml"/><Relationship Id="rId1" Type="http://schemas.openxmlformats.org/officeDocument/2006/relationships/slideLayout" Target="../slideLayouts/slideLayout7.xml"/><Relationship Id="rId6" Type="http://schemas.openxmlformats.org/officeDocument/2006/relationships/image" Target="../media/image400.png"/><Relationship Id="rId5" Type="http://schemas.openxmlformats.org/officeDocument/2006/relationships/image" Target="../media/image390.png"/><Relationship Id="rId4" Type="http://schemas.openxmlformats.org/officeDocument/2006/relationships/image" Target="../media/image380.png"/><Relationship Id="rId9" Type="http://schemas.openxmlformats.org/officeDocument/2006/relationships/image" Target="../media/image430.png"/></Relationships>
</file>

<file path=ppt/slides/_rels/slide59.xml.rels><?xml version="1.0" encoding="UTF-8" standalone="yes"?>
<Relationships xmlns="http://schemas.openxmlformats.org/package/2006/relationships"><Relationship Id="rId3" Type="http://schemas.openxmlformats.org/officeDocument/2006/relationships/image" Target="../media/image440.png"/><Relationship Id="rId2" Type="http://schemas.openxmlformats.org/officeDocument/2006/relationships/notesSlide" Target="../notesSlides/notesSlide52.xml"/><Relationship Id="rId1" Type="http://schemas.openxmlformats.org/officeDocument/2006/relationships/slideLayout" Target="../slideLayouts/slideLayout7.xml"/><Relationship Id="rId5" Type="http://schemas.openxmlformats.org/officeDocument/2006/relationships/image" Target="../media/image460.png"/><Relationship Id="rId4" Type="http://schemas.openxmlformats.org/officeDocument/2006/relationships/image" Target="../media/image450.png"/></Relationships>
</file>

<file path=ppt/slides/_rels/slide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hyperlink" Target="https://www.flightgear.org/" TargetMode="External"/><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Team Tod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54312" y="1158875"/>
            <a:ext cx="3886200" cy="38862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468312" y="5197475"/>
            <a:ext cx="7221657" cy="369332"/>
          </a:xfrm>
          <a:prstGeom prst="rect">
            <a:avLst/>
          </a:prstGeom>
          <a:noFill/>
        </p:spPr>
        <p:txBody>
          <a:bodyPr wrap="none" rtlCol="0">
            <a:spAutoFit/>
          </a:bodyPr>
          <a:lstStyle/>
          <a:p>
            <a:r>
              <a:rPr lang="en-US" strike="sngStrike" dirty="0">
                <a:hlinkClick r:id="rId3"/>
              </a:rPr>
              <a:t>https://</a:t>
            </a:r>
            <a:r>
              <a:rPr lang="en-US" strike="sngStrike" dirty="0" smtClean="0">
                <a:hlinkClick r:id="rId3"/>
              </a:rPr>
              <a:t>www.posthope.org/team-tod</a:t>
            </a:r>
            <a:r>
              <a:rPr lang="en-US" dirty="0" smtClean="0">
                <a:hlinkClick r:id="rId3"/>
              </a:rPr>
              <a:t>d</a:t>
            </a:r>
            <a:r>
              <a:rPr lang="en-US" dirty="0"/>
              <a:t>  </a:t>
            </a:r>
            <a:r>
              <a:rPr lang="en-US" dirty="0">
                <a:hlinkClick r:id="rId4"/>
              </a:rPr>
              <a:t>https://teamtoddtbi.blogspot.com/</a:t>
            </a:r>
            <a:endParaRPr lang="en-US" dirty="0"/>
          </a:p>
        </p:txBody>
      </p:sp>
      <p:sp>
        <p:nvSpPr>
          <p:cNvPr id="2" name="TextBox 1"/>
          <p:cNvSpPr txBox="1"/>
          <p:nvPr/>
        </p:nvSpPr>
        <p:spPr>
          <a:xfrm>
            <a:off x="1306512" y="415119"/>
            <a:ext cx="8162043" cy="461665"/>
          </a:xfrm>
          <a:prstGeom prst="rect">
            <a:avLst/>
          </a:prstGeom>
          <a:noFill/>
        </p:spPr>
        <p:txBody>
          <a:bodyPr wrap="none" rtlCol="0">
            <a:spAutoFit/>
          </a:bodyPr>
          <a:lstStyle/>
          <a:p>
            <a:r>
              <a:rPr lang="en-US" sz="2400" dirty="0"/>
              <a:t>How I Taught My Bike to Fly: Brain Injury Therapy with a Joystick</a:t>
            </a:r>
          </a:p>
        </p:txBody>
      </p:sp>
    </p:spTree>
    <p:extLst>
      <p:ext uri="{BB962C8B-B14F-4D97-AF65-F5344CB8AC3E}">
        <p14:creationId xmlns:p14="http://schemas.microsoft.com/office/powerpoint/2010/main" val="348474915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name="page4">
    <p:spTree>
      <p:nvGrpSpPr>
        <p:cNvPr id="1" name=""/>
        <p:cNvGrpSpPr/>
        <p:nvPr/>
      </p:nvGrpSpPr>
      <p:grpSpPr>
        <a:xfrm>
          <a:off x="0" y="0"/>
          <a:ext cx="0" cy="0"/>
          <a:chOff x="0" y="0"/>
          <a:chExt cx="0" cy="0"/>
        </a:xfrm>
      </p:grpSpPr>
      <p:sp>
        <p:nvSpPr>
          <p:cNvPr id="2" name="TextBox 1"/>
          <p:cNvSpPr txBox="1"/>
          <p:nvPr/>
        </p:nvSpPr>
        <p:spPr>
          <a:xfrm>
            <a:off x="183600" y="592265"/>
            <a:ext cx="8771400" cy="3161880"/>
          </a:xfrm>
          <a:prstGeom prst="rect">
            <a:avLst/>
          </a:prstGeom>
          <a:noFill/>
          <a:ln>
            <a:noFill/>
          </a:ln>
        </p:spPr>
        <p:txBody>
          <a:bodyPr wrap="none" lIns="90000" tIns="45000" rIns="90000" bIns="45000" anchorCtr="0" compatLnSpc="0"/>
          <a:lstStyle/>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Details:		How could the speed sensor on the rear wheel be used?</a:t>
            </a: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p:txBody>
      </p:sp>
      <p:pic>
        <p:nvPicPr>
          <p:cNvPr id="3" name="Picture 2"/>
          <p:cNvPicPr>
            <a:picLocks noChangeAspect="1"/>
          </p:cNvPicPr>
          <p:nvPr/>
        </p:nvPicPr>
        <p:blipFill>
          <a:blip r:embed="rId3">
            <a:lum/>
            <a:alphaModFix/>
          </a:blip>
          <a:srcRect l="22595" t="20137" b="10108"/>
          <a:stretch>
            <a:fillRect/>
          </a:stretch>
        </p:blipFill>
        <p:spPr>
          <a:xfrm>
            <a:off x="2399039" y="1012025"/>
            <a:ext cx="5281920" cy="3382920"/>
          </a:xfrm>
          <a:prstGeom prst="rect">
            <a:avLst/>
          </a:prstGeom>
          <a:noFill/>
          <a:ln>
            <a:noFill/>
          </a:ln>
        </p:spPr>
      </p:pic>
      <p:sp>
        <p:nvSpPr>
          <p:cNvPr id="4" name="TextBox 3"/>
          <p:cNvSpPr txBox="1"/>
          <p:nvPr/>
        </p:nvSpPr>
        <p:spPr>
          <a:xfrm>
            <a:off x="2468880" y="4428634"/>
            <a:ext cx="1393436" cy="356336"/>
          </a:xfrm>
          <a:prstGeom prst="rect">
            <a:avLst/>
          </a:prstGeom>
          <a:noFill/>
          <a:ln>
            <a:noFill/>
          </a:ln>
        </p:spPr>
        <p:txBody>
          <a:bodyPr wrap="none" lIns="90000" tIns="45000" rIns="90000" bIns="45000" anchorCtr="0" compatLnSpc="0">
            <a:spAutoFit/>
          </a:bodyPr>
          <a:lstStyle/>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hlinkClick r:id="rId4"/>
              </a:rPr>
              <a:t>Speed sensor</a:t>
            </a:r>
          </a:p>
        </p:txBody>
      </p:sp>
      <p:sp>
        <p:nvSpPr>
          <p:cNvPr id="5" name="TextBox 4"/>
          <p:cNvSpPr txBox="1"/>
          <p:nvPr/>
        </p:nvSpPr>
        <p:spPr>
          <a:xfrm>
            <a:off x="2468880" y="4774955"/>
            <a:ext cx="6167160" cy="346320"/>
          </a:xfrm>
          <a:prstGeom prst="rect">
            <a:avLst/>
          </a:prstGeom>
          <a:noFill/>
          <a:ln>
            <a:noFill/>
          </a:ln>
        </p:spPr>
        <p:txBody>
          <a:bodyPr wrap="none" lIns="90000" tIns="45000" rIns="90000" bIns="45000" anchorCtr="0" compatLnSpc="0">
            <a:spAutoFit/>
          </a:bodyPr>
          <a:lstStyle/>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A speed sensor is required!  Above is a link to Amazon.com</a:t>
            </a:r>
          </a:p>
        </p:txBody>
      </p:sp>
      <p:sp>
        <p:nvSpPr>
          <p:cNvPr id="6" name="TextBox 5"/>
          <p:cNvSpPr txBox="1"/>
          <p:nvPr/>
        </p:nvSpPr>
        <p:spPr>
          <a:xfrm>
            <a:off x="239712" y="147926"/>
            <a:ext cx="3029997" cy="461665"/>
          </a:xfrm>
          <a:prstGeom prst="rect">
            <a:avLst/>
          </a:prstGeom>
          <a:noFill/>
        </p:spPr>
        <p:txBody>
          <a:bodyPr wrap="none" rtlCol="0">
            <a:spAutoFit/>
          </a:bodyPr>
          <a:lstStyle/>
          <a:p>
            <a:r>
              <a:rPr lang="en-US" sz="2400" dirty="0">
                <a:solidFill>
                  <a:schemeClr val="accent6">
                    <a:lumMod val="75000"/>
                  </a:schemeClr>
                </a:solidFill>
              </a:rPr>
              <a:t>Speed Sensor Close-up</a:t>
            </a: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7312" y="923052"/>
            <a:ext cx="9220200" cy="1152708"/>
          </a:xfrm>
          <a:prstGeom prst="rect">
            <a:avLst/>
          </a:prstGeom>
          <a:noFill/>
          <a:ln>
            <a:noFill/>
          </a:ln>
        </p:spPr>
        <p:txBody>
          <a:bodyPr wrap="square" lIns="90000" tIns="45000" rIns="90000" bIns="45000" anchorCtr="0" compatLnSpc="0">
            <a:spAutoFit/>
          </a:bodyPr>
          <a:lstStyle/>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From “</a:t>
            </a:r>
            <a:r>
              <a:rPr lang="en-US" sz="1800" b="0" i="0" u="none" strike="noStrike" kern="1200" cap="none" dirty="0">
                <a:ln>
                  <a:noFill/>
                </a:ln>
                <a:latin typeface="Liberation Sans" pitchFamily="18"/>
                <a:ea typeface="Noto Sans CJK SC" pitchFamily="2"/>
                <a:cs typeface="Lohit Devanagari" pitchFamily="2"/>
                <a:hlinkClick r:id="rId3"/>
              </a:rPr>
              <a:t>opensource.com</a:t>
            </a:r>
            <a:r>
              <a:rPr lang="en-US" sz="1800" b="0" i="0" u="none" strike="noStrike" kern="1200" cap="none" dirty="0">
                <a:ln>
                  <a:noFill/>
                </a:ln>
                <a:latin typeface="Liberation Sans" pitchFamily="18"/>
                <a:ea typeface="Noto Sans CJK SC" pitchFamily="2"/>
                <a:cs typeface="Lohit Devanagari" pitchFamily="2"/>
              </a:rPr>
              <a:t>”:</a:t>
            </a: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In a nutshell, an Arduino is an open hardware development board that can be used by tinkerers, hobbyists, and makers to design and </a:t>
            </a:r>
            <a:r>
              <a:rPr lang="en-US" sz="1800" b="0" i="1" u="none" strike="noStrike" kern="1200" cap="none" dirty="0">
                <a:ln>
                  <a:noFill/>
                </a:ln>
                <a:latin typeface="Liberation Sans" pitchFamily="18"/>
                <a:ea typeface="Noto Sans CJK SC" pitchFamily="2"/>
                <a:cs typeface="Lohit Devanagari" pitchFamily="2"/>
              </a:rPr>
              <a:t>build devices </a:t>
            </a:r>
            <a:r>
              <a:rPr lang="en-US" sz="1800" b="0" i="0" u="none" strike="noStrike" kern="1200" cap="none" dirty="0">
                <a:ln>
                  <a:noFill/>
                </a:ln>
                <a:latin typeface="Liberation Sans" pitchFamily="18"/>
                <a:ea typeface="Noto Sans CJK SC" pitchFamily="2"/>
                <a:cs typeface="Lohit Devanagari" pitchFamily="2"/>
              </a:rPr>
              <a:t>that </a:t>
            </a:r>
            <a:r>
              <a:rPr lang="en-US" sz="1800" b="0" i="1" u="none" strike="noStrike" kern="1200" cap="none" dirty="0">
                <a:ln>
                  <a:noFill/>
                </a:ln>
                <a:latin typeface="Liberation Sans" pitchFamily="18"/>
                <a:ea typeface="Noto Sans CJK SC" pitchFamily="2"/>
                <a:cs typeface="Lohit Devanagari" pitchFamily="2"/>
              </a:rPr>
              <a:t>interac</a:t>
            </a:r>
            <a:r>
              <a:rPr lang="en-US" sz="1800" b="0" i="0" u="none" strike="noStrike" kern="1200" cap="none" dirty="0">
                <a:ln>
                  <a:noFill/>
                </a:ln>
                <a:latin typeface="Liberation Sans" pitchFamily="18"/>
                <a:ea typeface="Noto Sans CJK SC" pitchFamily="2"/>
                <a:cs typeface="Lohit Devanagari" pitchFamily="2"/>
              </a:rPr>
              <a:t>t with the real world.</a:t>
            </a:r>
          </a:p>
        </p:txBody>
      </p:sp>
      <p:sp>
        <p:nvSpPr>
          <p:cNvPr id="3" name="TextBox 2"/>
          <p:cNvSpPr txBox="1"/>
          <p:nvPr/>
        </p:nvSpPr>
        <p:spPr>
          <a:xfrm>
            <a:off x="239712" y="147926"/>
            <a:ext cx="2716706" cy="461665"/>
          </a:xfrm>
          <a:prstGeom prst="rect">
            <a:avLst/>
          </a:prstGeom>
          <a:noFill/>
        </p:spPr>
        <p:txBody>
          <a:bodyPr wrap="none" rtlCol="0">
            <a:spAutoFit/>
          </a:bodyPr>
          <a:lstStyle/>
          <a:p>
            <a:r>
              <a:rPr lang="en-US" sz="2400" dirty="0">
                <a:solidFill>
                  <a:schemeClr val="accent6">
                    <a:lumMod val="75000"/>
                  </a:schemeClr>
                </a:solidFill>
              </a:rPr>
              <a:t>What is an Arduino?</a:t>
            </a:r>
          </a:p>
        </p:txBody>
      </p:sp>
    </p:spTree>
    <p:extLst>
      <p:ext uri="{BB962C8B-B14F-4D97-AF65-F5344CB8AC3E}">
        <p14:creationId xmlns:p14="http://schemas.microsoft.com/office/powerpoint/2010/main" val="72498093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name="page5">
    <p:spTree>
      <p:nvGrpSpPr>
        <p:cNvPr id="1" name=""/>
        <p:cNvGrpSpPr/>
        <p:nvPr/>
      </p:nvGrpSpPr>
      <p:grpSpPr>
        <a:xfrm>
          <a:off x="0" y="0"/>
          <a:ext cx="0" cy="0"/>
          <a:chOff x="0" y="0"/>
          <a:chExt cx="0" cy="0"/>
        </a:xfrm>
      </p:grpSpPr>
      <p:sp>
        <p:nvSpPr>
          <p:cNvPr id="2" name="TextBox 1"/>
          <p:cNvSpPr txBox="1"/>
          <p:nvPr/>
        </p:nvSpPr>
        <p:spPr>
          <a:xfrm>
            <a:off x="183960" y="541080"/>
            <a:ext cx="6608952" cy="4427795"/>
          </a:xfrm>
          <a:prstGeom prst="rect">
            <a:avLst/>
          </a:prstGeom>
          <a:noFill/>
          <a:ln>
            <a:noFill/>
          </a:ln>
        </p:spPr>
        <p:txBody>
          <a:bodyPr wrap="none" lIns="90000" tIns="45000" rIns="90000" bIns="45000" anchorCtr="0" compatLnSpc="0"/>
          <a:lstStyle/>
          <a:p>
            <a:pPr marL="0" marR="0" lvl="0" indent="0" hangingPunct="0">
              <a:lnSpc>
                <a:spcPct val="100000"/>
              </a:lnSpc>
              <a:spcBef>
                <a:spcPts val="0"/>
              </a:spcBef>
              <a:spcAft>
                <a:spcPts val="0"/>
              </a:spcAft>
              <a:buNone/>
              <a:tabLst/>
            </a:pPr>
            <a:r>
              <a:rPr lang="en-US" sz="1600" b="0" i="0" u="none" strike="noStrike" kern="1200" cap="none" dirty="0">
                <a:ln>
                  <a:noFill/>
                </a:ln>
                <a:latin typeface="Liberation Sans" pitchFamily="18"/>
                <a:ea typeface="Noto Sans CJK SC" pitchFamily="2"/>
                <a:cs typeface="Lohit Devanagari" pitchFamily="2"/>
              </a:rPr>
              <a:t>Details:		When the wheel is spinning, the </a:t>
            </a:r>
            <a:r>
              <a:rPr lang="en-US" sz="1600" b="0" i="0" u="none" strike="noStrike" kern="1200" cap="none" dirty="0">
                <a:ln>
                  <a:noFill/>
                </a:ln>
                <a:latin typeface="Liberation Sans" pitchFamily="18"/>
                <a:ea typeface="Noto Sans CJK SC" pitchFamily="2"/>
                <a:cs typeface="Lohit Devanagari" pitchFamily="2"/>
                <a:hlinkClick r:id="rId3"/>
              </a:rPr>
              <a:t>speed sensor </a:t>
            </a:r>
            <a:r>
              <a:rPr lang="en-US" sz="1600" b="0" i="0" u="none" strike="noStrike" kern="1200" cap="none" dirty="0">
                <a:ln>
                  <a:noFill/>
                </a:ln>
                <a:latin typeface="Liberation Sans" pitchFamily="18"/>
                <a:ea typeface="Noto Sans CJK SC" pitchFamily="2"/>
                <a:cs typeface="Lohit Devanagari" pitchFamily="2"/>
              </a:rPr>
              <a:t>transmits, with blue</a:t>
            </a:r>
          </a:p>
          <a:p>
            <a:pPr marL="0" marR="0" lvl="0" indent="0" hangingPunct="0">
              <a:lnSpc>
                <a:spcPct val="100000"/>
              </a:lnSpc>
              <a:spcBef>
                <a:spcPts val="0"/>
              </a:spcBef>
              <a:spcAft>
                <a:spcPts val="0"/>
              </a:spcAft>
              <a:buNone/>
              <a:tabLst/>
            </a:pPr>
            <a:r>
              <a:rPr lang="en-US" sz="1600" b="0" i="0" u="none" strike="noStrike" kern="1200" cap="none" dirty="0">
                <a:ln>
                  <a:noFill/>
                </a:ln>
                <a:latin typeface="Liberation Sans" pitchFamily="18"/>
                <a:ea typeface="Noto Sans CJK SC" pitchFamily="2"/>
                <a:cs typeface="Lohit Devanagari" pitchFamily="2"/>
              </a:rPr>
              <a:t>		tooth low energy, information on the total number of spins and angular</a:t>
            </a:r>
          </a:p>
          <a:p>
            <a:pPr marL="0" marR="0" lvl="0" indent="0" hangingPunct="0">
              <a:lnSpc>
                <a:spcPct val="100000"/>
              </a:lnSpc>
              <a:spcBef>
                <a:spcPts val="0"/>
              </a:spcBef>
              <a:spcAft>
                <a:spcPts val="0"/>
              </a:spcAft>
              <a:buNone/>
              <a:tabLst/>
            </a:pPr>
            <a:r>
              <a:rPr lang="en-US" sz="1600" b="0" i="0" u="none" strike="noStrike" kern="1200" cap="none" dirty="0">
                <a:ln>
                  <a:noFill/>
                </a:ln>
                <a:latin typeface="Liberation Sans" pitchFamily="18"/>
                <a:ea typeface="Noto Sans CJK SC" pitchFamily="2"/>
                <a:cs typeface="Lohit Devanagari" pitchFamily="2"/>
              </a:rPr>
              <a:t>		speed of the last spin.</a:t>
            </a:r>
          </a:p>
          <a:p>
            <a:pPr marL="0" marR="0" lvl="0" indent="0" hangingPunct="0">
              <a:lnSpc>
                <a:spcPct val="100000"/>
              </a:lnSpc>
              <a:spcBef>
                <a:spcPts val="0"/>
              </a:spcBef>
              <a:spcAft>
                <a:spcPts val="0"/>
              </a:spcAft>
              <a:buNone/>
              <a:tabLst/>
            </a:pPr>
            <a:endParaRPr lang="en-US" sz="16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r>
              <a:rPr lang="en-US" sz="1600" b="0" i="0" u="none" strike="noStrike" kern="1200" cap="none" dirty="0">
                <a:ln>
                  <a:noFill/>
                </a:ln>
                <a:latin typeface="Liberation Sans" pitchFamily="18"/>
                <a:ea typeface="Noto Sans CJK SC" pitchFamily="2"/>
                <a:cs typeface="Lohit Devanagari" pitchFamily="2"/>
              </a:rPr>
              <a:t>		Here is an 8 byte transmission (that occurs every second unless the</a:t>
            </a:r>
          </a:p>
          <a:p>
            <a:pPr marL="0" marR="0" lvl="0" indent="0" hangingPunct="0">
              <a:lnSpc>
                <a:spcPct val="100000"/>
              </a:lnSpc>
              <a:spcBef>
                <a:spcPts val="0"/>
              </a:spcBef>
              <a:spcAft>
                <a:spcPts val="0"/>
              </a:spcAft>
              <a:buNone/>
              <a:tabLst/>
            </a:pPr>
            <a:r>
              <a:rPr lang="en-US" sz="1600" b="0" i="0" u="none" strike="noStrike" kern="1200" cap="none" dirty="0">
                <a:ln>
                  <a:noFill/>
                </a:ln>
                <a:latin typeface="Liberation Sans" pitchFamily="18"/>
                <a:ea typeface="Noto Sans CJK SC" pitchFamily="2"/>
                <a:cs typeface="Lohit Devanagari" pitchFamily="2"/>
              </a:rPr>
              <a:t>		speed sensor stops spinning for </a:t>
            </a:r>
            <a:r>
              <a:rPr lang="en-US" sz="1600" dirty="0">
                <a:latin typeface="Liberation Sans" pitchFamily="18"/>
                <a:ea typeface="Noto Sans CJK SC" pitchFamily="2"/>
                <a:cs typeface="Lohit Devanagari" pitchFamily="2"/>
              </a:rPr>
              <a:t>2</a:t>
            </a:r>
            <a:r>
              <a:rPr lang="en-US" sz="1600" b="0" i="0" u="none" strike="noStrike" kern="1200" cap="none" dirty="0">
                <a:ln>
                  <a:noFill/>
                </a:ln>
                <a:latin typeface="Liberation Sans" pitchFamily="18"/>
                <a:ea typeface="Noto Sans CJK SC" pitchFamily="2"/>
                <a:cs typeface="Lohit Devanagari" pitchFamily="2"/>
              </a:rPr>
              <a:t> minutes) [going forward, the </a:t>
            </a:r>
          </a:p>
          <a:p>
            <a:pPr marL="0" marR="0" lvl="0" indent="0" hangingPunct="0">
              <a:lnSpc>
                <a:spcPct val="100000"/>
              </a:lnSpc>
              <a:spcBef>
                <a:spcPts val="0"/>
              </a:spcBef>
              <a:spcAft>
                <a:spcPts val="0"/>
              </a:spcAft>
              <a:buNone/>
              <a:tabLst/>
            </a:pPr>
            <a:r>
              <a:rPr lang="en-US" sz="1600" dirty="0">
                <a:latin typeface="Liberation Sans" pitchFamily="18"/>
                <a:ea typeface="Noto Sans CJK SC" pitchFamily="2"/>
                <a:cs typeface="Lohit Devanagari" pitchFamily="2"/>
              </a:rPr>
              <a:t>		transmitted information will be referred to </a:t>
            </a:r>
            <a:r>
              <a:rPr lang="en-US" sz="1600" b="0" i="0" u="none" strike="noStrike" kern="1200" cap="none" dirty="0">
                <a:ln>
                  <a:noFill/>
                </a:ln>
                <a:latin typeface="Liberation Sans" pitchFamily="18"/>
                <a:ea typeface="Noto Sans CJK SC" pitchFamily="2"/>
                <a:cs typeface="Lohit Devanagari" pitchFamily="2"/>
              </a:rPr>
              <a:t>as an array of 8 unsigned bytes called </a:t>
            </a:r>
            <a:r>
              <a:rPr lang="en-US" sz="1600" dirty="0" err="1">
                <a:latin typeface="Liberation Sans" pitchFamily="18"/>
                <a:ea typeface="Noto Sans CJK SC" pitchFamily="2"/>
                <a:cs typeface="Lohit Devanagari" pitchFamily="2"/>
              </a:rPr>
              <a:t>r</a:t>
            </a:r>
            <a:r>
              <a:rPr lang="en-US" sz="1600" b="0" i="0" u="none" strike="noStrike" kern="1200" cap="none" dirty="0" err="1">
                <a:ln>
                  <a:noFill/>
                </a:ln>
                <a:latin typeface="Liberation Sans" pitchFamily="18"/>
                <a:ea typeface="Noto Sans CJK SC" pitchFamily="2"/>
                <a:cs typeface="Lohit Devanagari" pitchFamily="2"/>
              </a:rPr>
              <a:t>awValue</a:t>
            </a:r>
            <a:r>
              <a:rPr lang="en-US" sz="1600" b="0" i="0" u="none" strike="noStrike" kern="1200" cap="none" dirty="0">
                <a:ln>
                  <a:noFill/>
                </a:ln>
                <a:latin typeface="Liberation Sans" pitchFamily="18"/>
                <a:ea typeface="Noto Sans CJK SC" pitchFamily="2"/>
                <a:cs typeface="Lohit Devanagari" pitchFamily="2"/>
              </a:rPr>
              <a:t>]:</a:t>
            </a:r>
          </a:p>
          <a:p>
            <a:pPr marL="0" marR="0" lvl="0" indent="0" hangingPunct="0">
              <a:lnSpc>
                <a:spcPct val="100000"/>
              </a:lnSpc>
              <a:spcBef>
                <a:spcPts val="0"/>
              </a:spcBef>
              <a:spcAft>
                <a:spcPts val="0"/>
              </a:spcAft>
              <a:buNone/>
              <a:tabLst/>
            </a:pPr>
            <a:endParaRPr lang="en-US" sz="16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r>
              <a:rPr lang="en-US" sz="1600" b="0" i="0" u="none" strike="noStrike" kern="1200" cap="none" dirty="0">
                <a:ln>
                  <a:noFill/>
                </a:ln>
                <a:latin typeface="Liberation Sans" pitchFamily="18"/>
                <a:ea typeface="Noto Sans CJK SC" pitchFamily="2"/>
                <a:cs typeface="Lohit Devanagari" pitchFamily="2"/>
              </a:rPr>
              <a:t>			</a:t>
            </a:r>
          </a:p>
          <a:p>
            <a:pPr marL="0" marR="0" lvl="0" indent="0" hangingPunct="0">
              <a:lnSpc>
                <a:spcPct val="100000"/>
              </a:lnSpc>
              <a:spcBef>
                <a:spcPts val="0"/>
              </a:spcBef>
              <a:spcAft>
                <a:spcPts val="0"/>
              </a:spcAft>
              <a:buNone/>
              <a:tabLst/>
            </a:pPr>
            <a:r>
              <a:rPr lang="en-US" sz="1600" b="0" i="0" u="none" strike="noStrike" kern="1200" cap="none" dirty="0">
                <a:ln>
                  <a:noFill/>
                </a:ln>
                <a:latin typeface="Liberation Sans" pitchFamily="18"/>
                <a:ea typeface="Noto Sans CJK SC" pitchFamily="2"/>
                <a:cs typeface="Lohit Devanagari" pitchFamily="2"/>
              </a:rPr>
              <a:t>		1 ,</a:t>
            </a:r>
            <a:r>
              <a:rPr lang="en-US" sz="1600" b="0" i="0" u="none" strike="noStrike" kern="1200" cap="none" dirty="0">
                <a:ln>
                  <a:noFill/>
                </a:ln>
                <a:solidFill>
                  <a:srgbClr val="FAA61A"/>
                </a:solidFill>
                <a:latin typeface="Liberation Sans" pitchFamily="18"/>
                <a:ea typeface="Noto Sans CJK SC" pitchFamily="2"/>
                <a:cs typeface="Lohit Devanagari" pitchFamily="2"/>
              </a:rPr>
              <a:t>5</a:t>
            </a:r>
            <a:r>
              <a:rPr lang="en-US" sz="1600" b="0" i="0" u="none" strike="noStrike" kern="1200" cap="none" dirty="0">
                <a:ln>
                  <a:noFill/>
                </a:ln>
                <a:latin typeface="Liberation Sans" pitchFamily="18"/>
                <a:ea typeface="Noto Sans CJK SC" pitchFamily="2"/>
                <a:cs typeface="Lohit Devanagari" pitchFamily="2"/>
              </a:rPr>
              <a:t> ,</a:t>
            </a:r>
            <a:r>
              <a:rPr lang="en-US" sz="1600" b="0" i="0" u="none" strike="noStrike" kern="1200" cap="none" dirty="0">
                <a:ln>
                  <a:noFill/>
                </a:ln>
                <a:solidFill>
                  <a:srgbClr val="EF413D"/>
                </a:solidFill>
                <a:latin typeface="Liberation Sans" pitchFamily="18"/>
                <a:ea typeface="Noto Sans CJK SC" pitchFamily="2"/>
                <a:cs typeface="Lohit Devanagari" pitchFamily="2"/>
              </a:rPr>
              <a:t>16</a:t>
            </a:r>
            <a:r>
              <a:rPr lang="en-US" sz="1600" b="0" i="0" u="none" strike="noStrike" kern="1200" cap="none" dirty="0">
                <a:ln>
                  <a:noFill/>
                </a:ln>
                <a:latin typeface="Liberation Sans" pitchFamily="18"/>
                <a:ea typeface="Noto Sans CJK SC" pitchFamily="2"/>
                <a:cs typeface="Lohit Devanagari" pitchFamily="2"/>
              </a:rPr>
              <a:t> ,</a:t>
            </a:r>
            <a:r>
              <a:rPr lang="en-US" sz="1600" b="0" i="0" u="none" strike="noStrike" kern="1200" cap="none" dirty="0">
                <a:ln>
                  <a:noFill/>
                </a:ln>
                <a:solidFill>
                  <a:srgbClr val="A3238E"/>
                </a:solidFill>
                <a:latin typeface="Liberation Sans" pitchFamily="18"/>
                <a:ea typeface="Noto Sans CJK SC" pitchFamily="2"/>
                <a:cs typeface="Lohit Devanagari" pitchFamily="2"/>
              </a:rPr>
              <a:t>0</a:t>
            </a:r>
            <a:r>
              <a:rPr lang="en-US" sz="1600" b="0" i="0" u="none" strike="noStrike" kern="1200" cap="none" dirty="0">
                <a:ln>
                  <a:noFill/>
                </a:ln>
                <a:latin typeface="Liberation Sans" pitchFamily="18"/>
                <a:ea typeface="Noto Sans CJK SC" pitchFamily="2"/>
                <a:cs typeface="Lohit Devanagari" pitchFamily="2"/>
              </a:rPr>
              <a:t> ,</a:t>
            </a:r>
            <a:r>
              <a:rPr lang="en-US" sz="1600" b="0" i="0" u="none" strike="noStrike" kern="1200" cap="none" dirty="0">
                <a:ln>
                  <a:noFill/>
                </a:ln>
                <a:solidFill>
                  <a:srgbClr val="0066B3"/>
                </a:solidFill>
                <a:latin typeface="Liberation Sans" pitchFamily="18"/>
                <a:ea typeface="Noto Sans CJK SC" pitchFamily="2"/>
                <a:cs typeface="Lohit Devanagari" pitchFamily="2"/>
              </a:rPr>
              <a:t>0</a:t>
            </a:r>
            <a:r>
              <a:rPr lang="en-US" sz="1600" b="0" i="0" u="none" strike="noStrike" kern="1200" cap="none" dirty="0">
                <a:ln>
                  <a:noFill/>
                </a:ln>
                <a:latin typeface="Liberation Sans" pitchFamily="18"/>
                <a:ea typeface="Noto Sans CJK SC" pitchFamily="2"/>
                <a:cs typeface="Lohit Devanagari" pitchFamily="2"/>
              </a:rPr>
              <a:t> ,</a:t>
            </a:r>
            <a:r>
              <a:rPr lang="en-US" sz="1600" b="0" i="0" u="none" strike="noStrike" kern="1200" cap="none" dirty="0">
                <a:ln>
                  <a:noFill/>
                </a:ln>
                <a:solidFill>
                  <a:srgbClr val="72BF44"/>
                </a:solidFill>
                <a:latin typeface="Liberation Sans" pitchFamily="18"/>
                <a:ea typeface="Noto Sans CJK SC" pitchFamily="2"/>
                <a:cs typeface="Lohit Devanagari" pitchFamily="2"/>
              </a:rPr>
              <a:t>182</a:t>
            </a:r>
            <a:r>
              <a:rPr lang="en-US" sz="1600" b="0" i="0" u="none" strike="noStrike" kern="1200" cap="none" dirty="0">
                <a:ln>
                  <a:noFill/>
                </a:ln>
                <a:latin typeface="Liberation Sans" pitchFamily="18"/>
                <a:ea typeface="Noto Sans CJK SC" pitchFamily="2"/>
                <a:cs typeface="Lohit Devanagari" pitchFamily="2"/>
              </a:rPr>
              <a:t> ,</a:t>
            </a:r>
            <a:r>
              <a:rPr lang="en-US" sz="1600" b="0" i="0" u="none" strike="noStrike" kern="1200" cap="none" dirty="0">
                <a:ln>
                  <a:noFill/>
                </a:ln>
                <a:solidFill>
                  <a:srgbClr val="00AAAD"/>
                </a:solidFill>
                <a:latin typeface="Liberation Sans" pitchFamily="18"/>
                <a:ea typeface="Noto Sans CJK SC" pitchFamily="2"/>
                <a:cs typeface="Lohit Devanagari" pitchFamily="2"/>
              </a:rPr>
              <a:t>82</a:t>
            </a:r>
            <a:r>
              <a:rPr lang="en-US" sz="1600" b="0" i="0" u="none" strike="noStrike" kern="1200" cap="none" dirty="0">
                <a:ln>
                  <a:noFill/>
                </a:ln>
                <a:latin typeface="Liberation Sans" pitchFamily="18"/>
                <a:ea typeface="Noto Sans CJK SC" pitchFamily="2"/>
                <a:cs typeface="Lohit Devanagari" pitchFamily="2"/>
              </a:rPr>
              <a:t> ,0</a:t>
            </a:r>
          </a:p>
          <a:p>
            <a:pPr marL="0" marR="0" lvl="0" indent="0" hangingPunct="0">
              <a:lnSpc>
                <a:spcPct val="100000"/>
              </a:lnSpc>
              <a:spcBef>
                <a:spcPts val="0"/>
              </a:spcBef>
              <a:spcAft>
                <a:spcPts val="0"/>
              </a:spcAft>
              <a:buNone/>
              <a:tabLst/>
            </a:pPr>
            <a:r>
              <a:rPr lang="en-US" sz="1600" b="0" i="0" u="none" strike="noStrike" kern="1200" cap="none" dirty="0">
                <a:ln>
                  <a:noFill/>
                </a:ln>
                <a:latin typeface="Liberation Sans" pitchFamily="18"/>
                <a:ea typeface="Noto Sans CJK SC" pitchFamily="2"/>
                <a:cs typeface="Lohit Devanagari" pitchFamily="2"/>
              </a:rPr>
              <a:t>		The total number of rotations is the sum of</a:t>
            </a:r>
          </a:p>
          <a:p>
            <a:pPr marL="0" marR="0" lvl="0" indent="0" hangingPunct="0">
              <a:lnSpc>
                <a:spcPct val="100000"/>
              </a:lnSpc>
              <a:spcBef>
                <a:spcPts val="0"/>
              </a:spcBef>
              <a:spcAft>
                <a:spcPts val="0"/>
              </a:spcAft>
              <a:buNone/>
              <a:tabLst/>
            </a:pPr>
            <a:r>
              <a:rPr lang="en-US" sz="1600" b="0" i="0" u="none" strike="noStrike" kern="1200" cap="none" dirty="0">
                <a:ln>
                  <a:noFill/>
                </a:ln>
                <a:latin typeface="Liberation Sans" pitchFamily="18"/>
                <a:ea typeface="Noto Sans CJK SC" pitchFamily="2"/>
                <a:cs typeface="Lohit Devanagari" pitchFamily="2"/>
              </a:rPr>
              <a:t>		</a:t>
            </a:r>
          </a:p>
          <a:p>
            <a:pPr marL="0" marR="0" lvl="0" indent="0" hangingPunct="0">
              <a:lnSpc>
                <a:spcPct val="100000"/>
              </a:lnSpc>
              <a:spcBef>
                <a:spcPts val="0"/>
              </a:spcBef>
              <a:spcAft>
                <a:spcPts val="0"/>
              </a:spcAft>
              <a:buNone/>
              <a:tabLst/>
            </a:pPr>
            <a:endParaRPr lang="en-US" sz="1600" dirty="0">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6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600" dirty="0">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600" dirty="0">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600" dirty="0">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r>
              <a:rPr lang="en-US" sz="1600" b="0" i="0" u="none" strike="noStrike" kern="1200" cap="none" dirty="0">
                <a:ln>
                  <a:noFill/>
                </a:ln>
                <a:latin typeface="Liberation Sans" pitchFamily="18"/>
                <a:ea typeface="Noto Sans CJK SC" pitchFamily="2"/>
                <a:cs typeface="Lohit Devanagari" pitchFamily="2"/>
              </a:rPr>
              <a:t>		</a:t>
            </a:r>
          </a:p>
          <a:p>
            <a:pPr marL="0" marR="0" lvl="0" indent="0" hangingPunct="0">
              <a:lnSpc>
                <a:spcPct val="100000"/>
              </a:lnSpc>
              <a:spcBef>
                <a:spcPts val="0"/>
              </a:spcBef>
              <a:spcAft>
                <a:spcPts val="0"/>
              </a:spcAft>
              <a:buNone/>
              <a:tabLst/>
            </a:pPr>
            <a:r>
              <a:rPr lang="en-US" sz="1600" dirty="0">
                <a:latin typeface="Liberation Sans" pitchFamily="18"/>
                <a:ea typeface="Noto Sans CJK SC" pitchFamily="2"/>
                <a:cs typeface="Lohit Devanagari" pitchFamily="2"/>
              </a:rPr>
              <a:t>		</a:t>
            </a:r>
            <a:r>
              <a:rPr lang="en-US" sz="1600" b="0" i="0" u="none" strike="noStrike" kern="1200" cap="none" dirty="0">
                <a:ln>
                  <a:noFill/>
                </a:ln>
                <a:latin typeface="Liberation Sans" pitchFamily="18"/>
                <a:ea typeface="Noto Sans CJK SC" pitchFamily="2"/>
                <a:cs typeface="Lohit Devanagari" pitchFamily="2"/>
              </a:rPr>
              <a:t>The “last event” </a:t>
            </a:r>
          </a:p>
          <a:p>
            <a:pPr marL="0" marR="0" lvl="0" indent="0" hangingPunct="0">
              <a:lnSpc>
                <a:spcPct val="100000"/>
              </a:lnSpc>
              <a:spcBef>
                <a:spcPts val="0"/>
              </a:spcBef>
              <a:spcAft>
                <a:spcPts val="0"/>
              </a:spcAft>
              <a:buNone/>
              <a:tabLst/>
            </a:pPr>
            <a:r>
              <a:rPr lang="en-US" sz="1600" b="0" i="0" u="none" strike="noStrike" kern="1200" cap="none" dirty="0">
                <a:ln>
                  <a:noFill/>
                </a:ln>
                <a:latin typeface="Liberation Sans" pitchFamily="18"/>
                <a:ea typeface="Noto Sans CJK SC" pitchFamily="2"/>
                <a:cs typeface="Lohit Devanagari" pitchFamily="2"/>
              </a:rPr>
              <a:t>		</a:t>
            </a:r>
          </a:p>
          <a:p>
            <a:pPr marL="0" marR="0" lvl="0" indent="0" hangingPunct="0">
              <a:lnSpc>
                <a:spcPct val="100000"/>
              </a:lnSpc>
              <a:spcBef>
                <a:spcPts val="0"/>
              </a:spcBef>
              <a:spcAft>
                <a:spcPts val="0"/>
              </a:spcAft>
              <a:buNone/>
              <a:tabLst/>
            </a:pPr>
            <a:r>
              <a:rPr lang="en-US" sz="1600" b="0" i="0" u="none" strike="noStrike" kern="1200" cap="none" dirty="0">
                <a:ln>
                  <a:noFill/>
                </a:ln>
                <a:latin typeface="Liberation Sans" pitchFamily="18"/>
                <a:ea typeface="Noto Sans CJK SC" pitchFamily="2"/>
                <a:cs typeface="Lohit Devanagari" pitchFamily="2"/>
              </a:rPr>
              <a:t>					</a:t>
            </a:r>
          </a:p>
          <a:p>
            <a:pPr marL="0" marR="0" lvl="0" indent="0" hangingPunct="0">
              <a:lnSpc>
                <a:spcPct val="100000"/>
              </a:lnSpc>
              <a:spcBef>
                <a:spcPts val="0"/>
              </a:spcBef>
              <a:spcAft>
                <a:spcPts val="0"/>
              </a:spcAft>
              <a:buNone/>
              <a:tabLst/>
            </a:pPr>
            <a:endParaRPr lang="en-US" sz="16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6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6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6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6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6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6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6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6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6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600" b="0" i="0" u="none" strike="noStrike" kern="1200" cap="none" dirty="0">
              <a:ln>
                <a:noFill/>
              </a:ln>
              <a:latin typeface="Liberation Sans" pitchFamily="18"/>
              <a:ea typeface="Noto Sans CJK SC" pitchFamily="2"/>
              <a:cs typeface="Lohit Devanagari" pitchFamily="2"/>
            </a:endParaRPr>
          </a:p>
        </p:txBody>
      </p:sp>
      <p:sp>
        <p:nvSpPr>
          <p:cNvPr id="10" name="Right Brace 9"/>
          <p:cNvSpPr/>
          <p:nvPr/>
        </p:nvSpPr>
        <p:spPr>
          <a:xfrm rot="16200000">
            <a:off x="2956940" y="1368690"/>
            <a:ext cx="304801" cy="2139069"/>
          </a:xfrm>
          <a:prstGeom prst="rightBrace">
            <a:avLst>
              <a:gd name="adj1" fmla="val 0"/>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 name="TextBox 2"/>
              <p:cNvSpPr txBox="1"/>
              <p:nvPr/>
            </p:nvSpPr>
            <p:spPr>
              <a:xfrm>
                <a:off x="2754312" y="3179176"/>
                <a:ext cx="122014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FFC000"/>
                          </a:solidFill>
                          <a:latin typeface="Cambria Math"/>
                        </a:rPr>
                        <m:t>5</m:t>
                      </m:r>
                      <m:r>
                        <a:rPr lang="en-US" b="0" i="1" smtClean="0">
                          <a:latin typeface="Cambria Math"/>
                        </a:rPr>
                        <m:t> ∗ </m:t>
                      </m:r>
                      <m:sSup>
                        <m:sSupPr>
                          <m:ctrlPr>
                            <a:rPr lang="en-US" b="0" i="1" smtClean="0">
                              <a:latin typeface="Cambria Math"/>
                            </a:rPr>
                          </m:ctrlPr>
                        </m:sSupPr>
                        <m:e>
                          <m:r>
                            <a:rPr lang="en-US" b="0" i="1" smtClean="0">
                              <a:latin typeface="Cambria Math"/>
                            </a:rPr>
                            <m:t>256</m:t>
                          </m:r>
                        </m:e>
                        <m:sup>
                          <m:r>
                            <a:rPr lang="en-US" b="0" i="1" smtClean="0">
                              <a:latin typeface="Cambria Math"/>
                            </a:rPr>
                            <m:t>0</m:t>
                          </m:r>
                        </m:sup>
                      </m:sSup>
                    </m:oMath>
                  </m:oMathPara>
                </a14:m>
                <a:endParaRPr lang="en-US" dirty="0"/>
              </a:p>
            </p:txBody>
          </p:sp>
        </mc:Choice>
        <mc:Fallback xmlns="">
          <p:sp>
            <p:nvSpPr>
              <p:cNvPr id="3" name="TextBox 2"/>
              <p:cNvSpPr txBox="1">
                <a:spLocks noRot="1" noChangeAspect="1" noMove="1" noResize="1" noEditPoints="1" noAdjustHandles="1" noChangeArrowheads="1" noChangeShapeType="1" noTextEdit="1"/>
              </p:cNvSpPr>
              <p:nvPr/>
            </p:nvSpPr>
            <p:spPr>
              <a:xfrm>
                <a:off x="2754312" y="3179176"/>
                <a:ext cx="1220142" cy="369332"/>
              </a:xfrm>
              <a:prstGeom prst="rect">
                <a:avLst/>
              </a:prstGeom>
              <a:blipFill rotWithShape="1">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2675893" y="3529019"/>
                <a:ext cx="129856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accent2"/>
                          </a:solidFill>
                          <a:latin typeface="Cambria Math"/>
                        </a:rPr>
                        <m:t>16</m:t>
                      </m:r>
                      <m:r>
                        <a:rPr lang="en-US" b="0" i="1" smtClean="0">
                          <a:latin typeface="Cambria Math"/>
                        </a:rPr>
                        <m:t> ∗ </m:t>
                      </m:r>
                      <m:sSup>
                        <m:sSupPr>
                          <m:ctrlPr>
                            <a:rPr lang="en-US" b="0" i="1" smtClean="0">
                              <a:latin typeface="Cambria Math"/>
                            </a:rPr>
                          </m:ctrlPr>
                        </m:sSupPr>
                        <m:e>
                          <m:r>
                            <a:rPr lang="en-US" b="0" i="1" smtClean="0">
                              <a:latin typeface="Cambria Math"/>
                            </a:rPr>
                            <m:t>256</m:t>
                          </m:r>
                        </m:e>
                        <m:sup>
                          <m:r>
                            <a:rPr lang="en-US" b="0" i="1" smtClean="0">
                              <a:latin typeface="Cambria Math"/>
                            </a:rPr>
                            <m:t>1</m:t>
                          </m:r>
                        </m:sup>
                      </m:sSup>
                    </m:oMath>
                  </m:oMathPara>
                </a14:m>
                <a:endParaRPr lang="en-US" dirty="0"/>
              </a:p>
            </p:txBody>
          </p:sp>
        </mc:Choice>
        <mc:Fallback xmlns="">
          <p:sp>
            <p:nvSpPr>
              <p:cNvPr id="5" name="TextBox 4"/>
              <p:cNvSpPr txBox="1">
                <a:spLocks noRot="1" noChangeAspect="1" noMove="1" noResize="1" noEditPoints="1" noAdjustHandles="1" noChangeArrowheads="1" noChangeShapeType="1" noTextEdit="1"/>
              </p:cNvSpPr>
              <p:nvPr/>
            </p:nvSpPr>
            <p:spPr>
              <a:xfrm>
                <a:off x="2675893" y="3529019"/>
                <a:ext cx="1298561" cy="369332"/>
              </a:xfrm>
              <a:prstGeom prst="rect">
                <a:avLst/>
              </a:prstGeom>
              <a:blipFill rotWithShape="1">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2799196" y="3878862"/>
                <a:ext cx="117525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7030A0"/>
                          </a:solidFill>
                          <a:latin typeface="Cambria Math"/>
                        </a:rPr>
                        <m:t>0</m:t>
                      </m:r>
                      <m:r>
                        <a:rPr lang="en-US" b="0" i="1" smtClean="0">
                          <a:latin typeface="Cambria Math"/>
                        </a:rPr>
                        <m:t> ∗ </m:t>
                      </m:r>
                      <m:sSup>
                        <m:sSupPr>
                          <m:ctrlPr>
                            <a:rPr lang="en-US" b="0" i="1" smtClean="0">
                              <a:latin typeface="Cambria Math"/>
                            </a:rPr>
                          </m:ctrlPr>
                        </m:sSupPr>
                        <m:e>
                          <m:r>
                            <a:rPr lang="en-US" b="0" i="1" smtClean="0">
                              <a:latin typeface="Cambria Math"/>
                            </a:rPr>
                            <m:t>256</m:t>
                          </m:r>
                        </m:e>
                        <m:sup>
                          <m:r>
                            <a:rPr lang="en-US" b="0" i="1" smtClean="0">
                              <a:latin typeface="Cambria Math"/>
                            </a:rPr>
                            <m:t>2</m:t>
                          </m:r>
                        </m:sup>
                      </m:sSup>
                    </m:oMath>
                  </m:oMathPara>
                </a14:m>
                <a:endParaRPr lang="en-US" dirty="0"/>
              </a:p>
            </p:txBody>
          </p:sp>
        </mc:Choice>
        <mc:Fallback xmlns="">
          <p:sp>
            <p:nvSpPr>
              <p:cNvPr id="6" name="TextBox 5"/>
              <p:cNvSpPr txBox="1">
                <a:spLocks noRot="1" noChangeAspect="1" noMove="1" noResize="1" noEditPoints="1" noAdjustHandles="1" noChangeArrowheads="1" noChangeShapeType="1" noTextEdit="1"/>
              </p:cNvSpPr>
              <p:nvPr/>
            </p:nvSpPr>
            <p:spPr>
              <a:xfrm>
                <a:off x="2799196" y="3878862"/>
                <a:ext cx="1175258" cy="369332"/>
              </a:xfrm>
              <a:prstGeom prst="rect">
                <a:avLst/>
              </a:prstGeom>
              <a:blipFill rotWithShape="1">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2799196" y="4228706"/>
                <a:ext cx="117525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0070C0"/>
                          </a:solidFill>
                          <a:latin typeface="Cambria Math"/>
                        </a:rPr>
                        <m:t>0</m:t>
                      </m:r>
                      <m:r>
                        <a:rPr lang="en-US" b="0" i="1" smtClean="0">
                          <a:latin typeface="Cambria Math"/>
                        </a:rPr>
                        <m:t> ∗ </m:t>
                      </m:r>
                      <m:sSup>
                        <m:sSupPr>
                          <m:ctrlPr>
                            <a:rPr lang="en-US" b="0" i="1" smtClean="0">
                              <a:latin typeface="Cambria Math"/>
                            </a:rPr>
                          </m:ctrlPr>
                        </m:sSupPr>
                        <m:e>
                          <m:r>
                            <a:rPr lang="en-US" b="0" i="1" smtClean="0">
                              <a:latin typeface="Cambria Math"/>
                            </a:rPr>
                            <m:t>256</m:t>
                          </m:r>
                        </m:e>
                        <m:sup>
                          <m:r>
                            <a:rPr lang="en-US" b="0" i="1" smtClean="0">
                              <a:latin typeface="Cambria Math"/>
                            </a:rPr>
                            <m:t>3</m:t>
                          </m:r>
                        </m:sup>
                      </m:sSup>
                    </m:oMath>
                  </m:oMathPara>
                </a14:m>
                <a:endParaRPr 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2799196" y="4228706"/>
                <a:ext cx="1175258" cy="369332"/>
              </a:xfrm>
              <a:prstGeom prst="rect">
                <a:avLst/>
              </a:prstGeom>
              <a:blipFill rotWithShape="1">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2594197" y="4965529"/>
                <a:ext cx="143173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92D050"/>
                          </a:solidFill>
                          <a:latin typeface="Cambria Math"/>
                        </a:rPr>
                        <m:t>182</m:t>
                      </m:r>
                      <m:r>
                        <a:rPr lang="en-US" b="0" i="1" smtClean="0">
                          <a:latin typeface="Cambria Math"/>
                        </a:rPr>
                        <m:t> ∗ </m:t>
                      </m:r>
                      <m:sSup>
                        <m:sSupPr>
                          <m:ctrlPr>
                            <a:rPr lang="en-US" b="0" i="1" smtClean="0">
                              <a:latin typeface="Cambria Math"/>
                            </a:rPr>
                          </m:ctrlPr>
                        </m:sSupPr>
                        <m:e>
                          <m:r>
                            <a:rPr lang="en-US" b="0" i="1" smtClean="0">
                              <a:latin typeface="Cambria Math"/>
                            </a:rPr>
                            <m:t>256</m:t>
                          </m:r>
                        </m:e>
                        <m:sup>
                          <m:r>
                            <a:rPr lang="en-US" b="0" i="1" smtClean="0">
                              <a:latin typeface="Cambria Math"/>
                            </a:rPr>
                            <m:t>0</m:t>
                          </m:r>
                        </m:sup>
                      </m:sSup>
                    </m:oMath>
                  </m:oMathPara>
                </a14:m>
                <a:endParaRPr lang="en-US" dirty="0"/>
              </a:p>
            </p:txBody>
          </p:sp>
        </mc:Choice>
        <mc:Fallback xmlns="">
          <p:sp>
            <p:nvSpPr>
              <p:cNvPr id="8" name="TextBox 7"/>
              <p:cNvSpPr txBox="1">
                <a:spLocks noRot="1" noChangeAspect="1" noMove="1" noResize="1" noEditPoints="1" noAdjustHandles="1" noChangeArrowheads="1" noChangeShapeType="1" noTextEdit="1"/>
              </p:cNvSpPr>
              <p:nvPr/>
            </p:nvSpPr>
            <p:spPr>
              <a:xfrm>
                <a:off x="2594197" y="4965529"/>
                <a:ext cx="1431738" cy="369332"/>
              </a:xfrm>
              <a:prstGeom prst="rect">
                <a:avLst/>
              </a:prstGeom>
              <a:blipFill rotWithShape="1">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2645679" y="5285343"/>
                <a:ext cx="129856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00B0F0"/>
                          </a:solidFill>
                          <a:latin typeface="Cambria Math"/>
                        </a:rPr>
                        <m:t>82</m:t>
                      </m:r>
                      <m:r>
                        <a:rPr lang="en-US" b="0" i="1" smtClean="0">
                          <a:latin typeface="Cambria Math"/>
                        </a:rPr>
                        <m:t> ∗ </m:t>
                      </m:r>
                      <m:sSup>
                        <m:sSupPr>
                          <m:ctrlPr>
                            <a:rPr lang="en-US" b="0" i="1" smtClean="0">
                              <a:latin typeface="Cambria Math"/>
                            </a:rPr>
                          </m:ctrlPr>
                        </m:sSupPr>
                        <m:e>
                          <m:r>
                            <a:rPr lang="en-US" b="0" i="1" smtClean="0">
                              <a:latin typeface="Cambria Math"/>
                            </a:rPr>
                            <m:t>256</m:t>
                          </m:r>
                        </m:e>
                        <m:sup>
                          <m:r>
                            <a:rPr lang="en-US" b="0" i="1" smtClean="0">
                              <a:latin typeface="Cambria Math"/>
                            </a:rPr>
                            <m:t>1</m:t>
                          </m:r>
                        </m:sup>
                      </m:sSup>
                    </m:oMath>
                  </m:oMathPara>
                </a14:m>
                <a:endParaRPr lang="en-US" dirty="0"/>
              </a:p>
            </p:txBody>
          </p:sp>
        </mc:Choice>
        <mc:Fallback xmlns="">
          <p:sp>
            <p:nvSpPr>
              <p:cNvPr id="9" name="TextBox 8"/>
              <p:cNvSpPr txBox="1">
                <a:spLocks noRot="1" noChangeAspect="1" noMove="1" noResize="1" noEditPoints="1" noAdjustHandles="1" noChangeArrowheads="1" noChangeShapeType="1" noTextEdit="1"/>
              </p:cNvSpPr>
              <p:nvPr/>
            </p:nvSpPr>
            <p:spPr>
              <a:xfrm>
                <a:off x="2645679" y="5285343"/>
                <a:ext cx="1298561" cy="369332"/>
              </a:xfrm>
              <a:prstGeom prst="rect">
                <a:avLst/>
              </a:prstGeom>
              <a:blipFill rotWithShape="1">
                <a:blip r:embed="rId9"/>
                <a:stretch>
                  <a:fillRect/>
                </a:stretch>
              </a:blipFill>
            </p:spPr>
            <p:txBody>
              <a:bodyPr/>
              <a:lstStyle/>
              <a:p>
                <a:r>
                  <a:rPr lang="en-US">
                    <a:noFill/>
                  </a:rPr>
                  <a:t> </a:t>
                </a:r>
              </a:p>
            </p:txBody>
          </p:sp>
        </mc:Fallback>
      </mc:AlternateContent>
      <p:sp>
        <p:nvSpPr>
          <p:cNvPr id="11" name="TextBox 10"/>
          <p:cNvSpPr txBox="1"/>
          <p:nvPr/>
        </p:nvSpPr>
        <p:spPr>
          <a:xfrm>
            <a:off x="2952538" y="1923289"/>
            <a:ext cx="304800" cy="369332"/>
          </a:xfrm>
          <a:prstGeom prst="rect">
            <a:avLst/>
          </a:prstGeom>
          <a:noFill/>
        </p:spPr>
        <p:txBody>
          <a:bodyPr wrap="square" rtlCol="0">
            <a:spAutoFit/>
          </a:bodyPr>
          <a:lstStyle/>
          <a:p>
            <a:r>
              <a:rPr lang="en-US" dirty="0"/>
              <a:t>8</a:t>
            </a:r>
          </a:p>
        </p:txBody>
      </p:sp>
      <p:sp>
        <p:nvSpPr>
          <p:cNvPr id="4" name="TextBox 3"/>
          <p:cNvSpPr txBox="1"/>
          <p:nvPr/>
        </p:nvSpPr>
        <p:spPr>
          <a:xfrm>
            <a:off x="5684497" y="5156132"/>
            <a:ext cx="1936749" cy="369332"/>
          </a:xfrm>
          <a:prstGeom prst="rect">
            <a:avLst/>
          </a:prstGeom>
          <a:noFill/>
        </p:spPr>
        <p:txBody>
          <a:bodyPr wrap="none" rtlCol="0">
            <a:spAutoFit/>
          </a:bodyPr>
          <a:lstStyle/>
          <a:p>
            <a:r>
              <a:rPr lang="en-US" dirty="0"/>
              <a:t>182+20992=21174</a:t>
            </a:r>
          </a:p>
        </p:txBody>
      </p:sp>
      <p:sp>
        <p:nvSpPr>
          <p:cNvPr id="12" name="TextBox 11"/>
          <p:cNvSpPr txBox="1"/>
          <p:nvPr/>
        </p:nvSpPr>
        <p:spPr>
          <a:xfrm>
            <a:off x="5627589" y="3562038"/>
            <a:ext cx="1933543" cy="369332"/>
          </a:xfrm>
          <a:prstGeom prst="rect">
            <a:avLst/>
          </a:prstGeom>
          <a:noFill/>
        </p:spPr>
        <p:txBody>
          <a:bodyPr wrap="none" rtlCol="0">
            <a:spAutoFit/>
          </a:bodyPr>
          <a:lstStyle/>
          <a:p>
            <a:r>
              <a:rPr lang="en-US" dirty="0"/>
              <a:t>5+4096+0+0=4101</a:t>
            </a:r>
          </a:p>
        </p:txBody>
      </p:sp>
      <p:sp>
        <p:nvSpPr>
          <p:cNvPr id="13" name="TextBox 12"/>
          <p:cNvSpPr txBox="1"/>
          <p:nvPr/>
        </p:nvSpPr>
        <p:spPr>
          <a:xfrm rot="19993802">
            <a:off x="7526764" y="3179176"/>
            <a:ext cx="1532856" cy="369332"/>
          </a:xfrm>
          <a:prstGeom prst="rect">
            <a:avLst/>
          </a:prstGeom>
          <a:noFill/>
        </p:spPr>
        <p:txBody>
          <a:bodyPr wrap="none" rtlCol="0">
            <a:spAutoFit/>
          </a:bodyPr>
          <a:lstStyle/>
          <a:p>
            <a:r>
              <a:rPr lang="en-US" dirty="0"/>
              <a:t>Total rotations</a:t>
            </a:r>
          </a:p>
        </p:txBody>
      </p:sp>
      <p:sp>
        <p:nvSpPr>
          <p:cNvPr id="14" name="TextBox 13"/>
          <p:cNvSpPr txBox="1"/>
          <p:nvPr/>
        </p:nvSpPr>
        <p:spPr>
          <a:xfrm rot="19993802">
            <a:off x="7444862" y="4775262"/>
            <a:ext cx="1648721" cy="369332"/>
          </a:xfrm>
          <a:prstGeom prst="rect">
            <a:avLst/>
          </a:prstGeom>
          <a:noFill/>
        </p:spPr>
        <p:txBody>
          <a:bodyPr wrap="none" rtlCol="0">
            <a:spAutoFit/>
          </a:bodyPr>
          <a:lstStyle/>
          <a:p>
            <a:r>
              <a:rPr lang="en-US" dirty="0"/>
              <a:t>Last Event Time</a:t>
            </a:r>
          </a:p>
        </p:txBody>
      </p:sp>
      <p:sp>
        <p:nvSpPr>
          <p:cNvPr id="15" name="TextBox 14"/>
          <p:cNvSpPr txBox="1"/>
          <p:nvPr/>
        </p:nvSpPr>
        <p:spPr>
          <a:xfrm>
            <a:off x="6107112" y="2379199"/>
            <a:ext cx="1856342" cy="369332"/>
          </a:xfrm>
          <a:prstGeom prst="rect">
            <a:avLst/>
          </a:prstGeom>
          <a:noFill/>
        </p:spPr>
        <p:txBody>
          <a:bodyPr wrap="none" rtlCol="0">
            <a:spAutoFit/>
          </a:bodyPr>
          <a:lstStyle/>
          <a:p>
            <a:r>
              <a:rPr lang="en-US" dirty="0"/>
              <a:t>Reverse IBM form</a:t>
            </a:r>
          </a:p>
        </p:txBody>
      </p:sp>
      <p:cxnSp>
        <p:nvCxnSpPr>
          <p:cNvPr id="17" name="Straight Arrow Connector 16"/>
          <p:cNvCxnSpPr/>
          <p:nvPr/>
        </p:nvCxnSpPr>
        <p:spPr>
          <a:xfrm flipH="1">
            <a:off x="4354513" y="2563865"/>
            <a:ext cx="1600199" cy="2676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239712" y="147926"/>
            <a:ext cx="4246675" cy="461665"/>
          </a:xfrm>
          <a:prstGeom prst="rect">
            <a:avLst/>
          </a:prstGeom>
          <a:noFill/>
        </p:spPr>
        <p:txBody>
          <a:bodyPr wrap="none" rtlCol="0">
            <a:spAutoFit/>
          </a:bodyPr>
          <a:lstStyle/>
          <a:p>
            <a:r>
              <a:rPr lang="en-US" sz="2400" dirty="0">
                <a:solidFill>
                  <a:schemeClr val="accent6">
                    <a:lumMod val="75000"/>
                  </a:schemeClr>
                </a:solidFill>
              </a:rPr>
              <a:t>Math Used by Arduino Leonardo</a:t>
            </a: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name="page6">
    <p:spTree>
      <p:nvGrpSpPr>
        <p:cNvPr id="1" name=""/>
        <p:cNvGrpSpPr/>
        <p:nvPr/>
      </p:nvGrpSpPr>
      <p:grpSpPr>
        <a:xfrm>
          <a:off x="0" y="0"/>
          <a:ext cx="0" cy="0"/>
          <a:chOff x="0" y="0"/>
          <a:chExt cx="0" cy="0"/>
        </a:xfrm>
      </p:grpSpPr>
      <p:sp>
        <p:nvSpPr>
          <p:cNvPr id="2" name="TextBox 1"/>
          <p:cNvSpPr txBox="1"/>
          <p:nvPr/>
        </p:nvSpPr>
        <p:spPr>
          <a:xfrm>
            <a:off x="320760" y="464880"/>
            <a:ext cx="8771400" cy="5113595"/>
          </a:xfrm>
          <a:prstGeom prst="rect">
            <a:avLst/>
          </a:prstGeom>
          <a:noFill/>
          <a:ln>
            <a:noFill/>
          </a:ln>
        </p:spPr>
        <p:txBody>
          <a:bodyPr wrap="none" lIns="90000" tIns="45000" rIns="90000" bIns="45000" anchorCtr="0" compatLnSpc="0"/>
          <a:lstStyle/>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Details:		Merely, capturing this stream of bytes filled the programming space of an Uno</a:t>
            </a: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		</a:t>
            </a:r>
            <a:r>
              <a:rPr lang="en-US" sz="1800" b="0" i="0" u="none" strike="noStrike" kern="1200" cap="none" dirty="0" err="1">
                <a:ln>
                  <a:noFill/>
                </a:ln>
                <a:latin typeface="Liberation Sans" pitchFamily="18"/>
                <a:ea typeface="Noto Sans CJK SC" pitchFamily="2"/>
                <a:cs typeface="Lohit Devanagari" pitchFamily="2"/>
              </a:rPr>
              <a:t>WiFi</a:t>
            </a:r>
            <a:r>
              <a:rPr lang="en-US" sz="1800" b="0" i="0" u="none" strike="noStrike" kern="1200" cap="none" dirty="0">
                <a:ln>
                  <a:noFill/>
                </a:ln>
                <a:latin typeface="Liberation Sans" pitchFamily="18"/>
                <a:ea typeface="Noto Sans CJK SC" pitchFamily="2"/>
                <a:cs typeface="Lohit Devanagari" pitchFamily="2"/>
              </a:rPr>
              <a:t> Rev2 </a:t>
            </a:r>
            <a:r>
              <a:rPr lang="en-US" sz="1800" b="0" i="0" u="none" strike="noStrike" kern="1200" cap="none" dirty="0" err="1">
                <a:ln>
                  <a:noFill/>
                </a:ln>
                <a:latin typeface="Liberation Sans" pitchFamily="18"/>
                <a:ea typeface="Noto Sans CJK SC" pitchFamily="2"/>
                <a:cs typeface="Lohit Devanagari" pitchFamily="2"/>
              </a:rPr>
              <a:t>Arduino</a:t>
            </a:r>
            <a:r>
              <a:rPr lang="en-US" sz="1800" b="0" i="0" u="none" strike="noStrike" kern="1200" cap="none" dirty="0">
                <a:ln>
                  <a:noFill/>
                </a:ln>
                <a:latin typeface="Liberation Sans" pitchFamily="18"/>
                <a:ea typeface="Noto Sans CJK SC" pitchFamily="2"/>
                <a:cs typeface="Lohit Devanagari" pitchFamily="2"/>
              </a:rPr>
              <a:t>.</a:t>
            </a: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		A second Arduino is required.</a:t>
            </a: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		Note:  The BLE signal from the speed sensor must be read by a sensor no</a:t>
            </a: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		more than arms length away.</a:t>
            </a:r>
          </a:p>
          <a:p>
            <a:pPr marL="0" marR="0" lvl="0" indent="0" hangingPunct="0">
              <a:lnSpc>
                <a:spcPct val="100000"/>
              </a:lnSpc>
              <a:spcBef>
                <a:spcPts val="0"/>
              </a:spcBef>
              <a:spcAft>
                <a:spcPts val="0"/>
              </a:spcAft>
              <a:buNone/>
              <a:tabLst/>
            </a:pPr>
            <a:r>
              <a:rPr lang="en-US" dirty="0">
                <a:latin typeface="Liberation Sans" pitchFamily="18"/>
                <a:ea typeface="Noto Sans CJK SC" pitchFamily="2"/>
                <a:cs typeface="Lohit Devanagari" pitchFamily="2"/>
              </a:rPr>
              <a:t>		Important to remove power from this Arduino after each ride,</a:t>
            </a:r>
          </a:p>
          <a:p>
            <a:pPr lvl="4" hangingPunct="0"/>
            <a:r>
              <a:rPr lang="en-US" b="0" i="0" u="none" strike="noStrike" kern="1200" cap="none" dirty="0">
                <a:ln>
                  <a:noFill/>
                </a:ln>
                <a:latin typeface="Liberation Sans" pitchFamily="18"/>
                <a:ea typeface="Noto Sans CJK SC" pitchFamily="2"/>
                <a:cs typeface="Lohit Devanagari" pitchFamily="2"/>
              </a:rPr>
              <a:t>Otherwise it will continue to deplete the battery of the speed sensor</a:t>
            </a: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			</a:t>
            </a: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p:txBody>
      </p:sp>
      <p:pic>
        <p:nvPicPr>
          <p:cNvPr id="3" name="Picture 2"/>
          <p:cNvPicPr>
            <a:picLocks noChangeAspect="1"/>
          </p:cNvPicPr>
          <p:nvPr/>
        </p:nvPicPr>
        <p:blipFill>
          <a:blip r:embed="rId3">
            <a:lum/>
            <a:alphaModFix/>
          </a:blip>
          <a:srcRect t="72756"/>
          <a:stretch>
            <a:fillRect/>
          </a:stretch>
        </p:blipFill>
        <p:spPr>
          <a:xfrm>
            <a:off x="365760" y="1082675"/>
            <a:ext cx="9278640" cy="2875320"/>
          </a:xfrm>
          <a:prstGeom prst="rect">
            <a:avLst/>
          </a:prstGeom>
          <a:noFill/>
          <a:ln>
            <a:noFill/>
          </a:ln>
        </p:spPr>
      </p:pic>
      <p:pic>
        <p:nvPicPr>
          <p:cNvPr id="4" name="Picture 3"/>
          <p:cNvPicPr>
            <a:picLocks noChangeAspect="1"/>
          </p:cNvPicPr>
          <p:nvPr/>
        </p:nvPicPr>
        <p:blipFill>
          <a:blip r:embed="rId3">
            <a:lum/>
            <a:alphaModFix/>
          </a:blip>
          <a:srcRect b="92024"/>
          <a:stretch>
            <a:fillRect/>
          </a:stretch>
        </p:blipFill>
        <p:spPr>
          <a:xfrm>
            <a:off x="320760" y="1232676"/>
            <a:ext cx="9278640" cy="840599"/>
          </a:xfrm>
          <a:prstGeom prst="rect">
            <a:avLst/>
          </a:prstGeom>
          <a:noFill/>
          <a:ln>
            <a:noFill/>
          </a:ln>
        </p:spPr>
      </p:pic>
      <p:sp>
        <p:nvSpPr>
          <p:cNvPr id="5" name="Freeform 4"/>
          <p:cNvSpPr/>
          <p:nvPr/>
        </p:nvSpPr>
        <p:spPr>
          <a:xfrm>
            <a:off x="2286000" y="2884517"/>
            <a:ext cx="640080" cy="27432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F450">
              <a:alpha val="50000"/>
            </a:srgbClr>
          </a:solidFill>
          <a:ln w="0">
            <a:solidFill>
              <a:srgbClr val="FFF200">
                <a:alpha val="0"/>
              </a:srgbClr>
            </a:solidFill>
            <a:custDash>
              <a:ds d="0" sp="0"/>
            </a:custDash>
          </a:ln>
        </p:spPr>
        <p:txBody>
          <a:bodyPr wrap="none" lIns="90000" tIns="45000" rIns="90000" bIns="45000" anchor="ctr" anchorCtr="0" compatLnSpc="0"/>
          <a:lstStyle/>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pitchFamily="2"/>
              <a:cs typeface="Lohit Devanagari" pitchFamily="2"/>
            </a:endParaRPr>
          </a:p>
        </p:txBody>
      </p:sp>
      <p:sp>
        <p:nvSpPr>
          <p:cNvPr id="6" name="Freeform 5"/>
          <p:cNvSpPr/>
          <p:nvPr/>
        </p:nvSpPr>
        <p:spPr>
          <a:xfrm>
            <a:off x="5394960" y="1097280"/>
            <a:ext cx="731519" cy="4572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F450">
              <a:alpha val="50000"/>
            </a:srgbClr>
          </a:solidFill>
          <a:ln w="0">
            <a:solidFill>
              <a:srgbClr val="FFF200">
                <a:alpha val="0"/>
              </a:srgbClr>
            </a:solidFill>
            <a:custDash>
              <a:ds d="0" sp="0"/>
            </a:custDash>
          </a:ln>
        </p:spPr>
        <p:txBody>
          <a:bodyPr wrap="none" lIns="90000" tIns="45000" rIns="90000" bIns="45000" anchor="ctr" anchorCtr="0" compatLnSpc="0"/>
          <a:lstStyle/>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pitchFamily="2"/>
              <a:cs typeface="Lohit Devanagari" pitchFamily="2"/>
            </a:endParaRPr>
          </a:p>
        </p:txBody>
      </p:sp>
      <p:sp>
        <p:nvSpPr>
          <p:cNvPr id="7" name="TextBox 6"/>
          <p:cNvSpPr txBox="1"/>
          <p:nvPr/>
        </p:nvSpPr>
        <p:spPr>
          <a:xfrm>
            <a:off x="239712" y="147926"/>
            <a:ext cx="3183885" cy="461665"/>
          </a:xfrm>
          <a:prstGeom prst="rect">
            <a:avLst/>
          </a:prstGeom>
          <a:noFill/>
        </p:spPr>
        <p:txBody>
          <a:bodyPr wrap="none" rtlCol="0">
            <a:spAutoFit/>
          </a:bodyPr>
          <a:lstStyle/>
          <a:p>
            <a:r>
              <a:rPr lang="en-US" sz="2400" dirty="0">
                <a:solidFill>
                  <a:schemeClr val="accent6">
                    <a:lumMod val="75000"/>
                  </a:schemeClr>
                </a:solidFill>
              </a:rPr>
              <a:t>Programming Space Full</a:t>
            </a: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name="page8">
    <p:spTree>
      <p:nvGrpSpPr>
        <p:cNvPr id="1" name=""/>
        <p:cNvGrpSpPr/>
        <p:nvPr/>
      </p:nvGrpSpPr>
      <p:grpSpPr>
        <a:xfrm>
          <a:off x="0" y="0"/>
          <a:ext cx="0" cy="0"/>
          <a:chOff x="0" y="0"/>
          <a:chExt cx="0" cy="0"/>
        </a:xfrm>
      </p:grpSpPr>
      <p:sp>
        <p:nvSpPr>
          <p:cNvPr id="2" name="TextBox 1"/>
          <p:cNvSpPr txBox="1"/>
          <p:nvPr/>
        </p:nvSpPr>
        <p:spPr>
          <a:xfrm>
            <a:off x="184680" y="529235"/>
            <a:ext cx="8771400" cy="858240"/>
          </a:xfrm>
          <a:prstGeom prst="rect">
            <a:avLst/>
          </a:prstGeom>
          <a:noFill/>
          <a:ln>
            <a:noFill/>
          </a:ln>
        </p:spPr>
        <p:txBody>
          <a:bodyPr wrap="none" lIns="90000" tIns="45000" rIns="90000" bIns="45000" anchorCtr="0" compatLnSpc="0"/>
          <a:lstStyle/>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Details:		These 8 bytes of information are transmitted via the wire interface</a:t>
            </a: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		(using the ground, SCL [serial clock], and SDA [serial data] pins) to an</a:t>
            </a: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		Arduino Leonardo that can act as joystick.</a:t>
            </a:r>
          </a:p>
        </p:txBody>
      </p:sp>
      <p:pic>
        <p:nvPicPr>
          <p:cNvPr id="3" name="Picture 2"/>
          <p:cNvPicPr>
            <a:picLocks noChangeAspect="1"/>
          </p:cNvPicPr>
          <p:nvPr/>
        </p:nvPicPr>
        <p:blipFill>
          <a:blip r:embed="rId3">
            <a:lum/>
            <a:alphaModFix/>
          </a:blip>
          <a:srcRect t="39806" r="31717" b="56310"/>
          <a:stretch>
            <a:fillRect/>
          </a:stretch>
        </p:blipFill>
        <p:spPr>
          <a:xfrm>
            <a:off x="1554479" y="1463039"/>
            <a:ext cx="7165799" cy="365760"/>
          </a:xfrm>
          <a:prstGeom prst="rect">
            <a:avLst/>
          </a:prstGeom>
          <a:noFill/>
          <a:ln>
            <a:noFill/>
          </a:ln>
        </p:spPr>
      </p:pic>
      <p:pic>
        <p:nvPicPr>
          <p:cNvPr id="4" name="Picture 3"/>
          <p:cNvPicPr>
            <a:picLocks noChangeAspect="1"/>
          </p:cNvPicPr>
          <p:nvPr/>
        </p:nvPicPr>
        <p:blipFill>
          <a:blip r:embed="rId4">
            <a:lum/>
            <a:alphaModFix/>
          </a:blip>
          <a:srcRect t="2343" r="5" b="6133"/>
          <a:stretch>
            <a:fillRect/>
          </a:stretch>
        </p:blipFill>
        <p:spPr>
          <a:xfrm rot="5400000">
            <a:off x="3222072" y="1757915"/>
            <a:ext cx="3451320" cy="4082040"/>
          </a:xfrm>
          <a:prstGeom prst="rect">
            <a:avLst/>
          </a:prstGeom>
          <a:noFill/>
          <a:ln>
            <a:noFill/>
          </a:ln>
        </p:spPr>
      </p:pic>
      <p:sp>
        <p:nvSpPr>
          <p:cNvPr id="5" name="Freeform 4"/>
          <p:cNvSpPr/>
          <p:nvPr/>
        </p:nvSpPr>
        <p:spPr>
          <a:xfrm>
            <a:off x="6183312" y="3842708"/>
            <a:ext cx="3276600" cy="914400"/>
          </a:xfrm>
          <a:custGeom>
            <a:avLst>
              <a:gd name="f0" fmla="val 5400"/>
              <a:gd name="f1" fmla="val 5400"/>
            </a:avLst>
            <a:gdLst>
              <a:gd name="f2" fmla="val w"/>
              <a:gd name="f3" fmla="val h"/>
              <a:gd name="f4" fmla="val 0"/>
              <a:gd name="f5" fmla="val 21600"/>
              <a:gd name="f6" fmla="val 10800"/>
              <a:gd name="f7" fmla="*/ f2 1 21600"/>
              <a:gd name="f8" fmla="*/ f3 1 21600"/>
              <a:gd name="f9" fmla="pin 0 f0 21600"/>
              <a:gd name="f10" fmla="pin 0 f1 10800"/>
              <a:gd name="f11" fmla="val f10"/>
              <a:gd name="f12" fmla="val f9"/>
              <a:gd name="f13" fmla="+- 21600 0 f10"/>
              <a:gd name="f14" fmla="*/ f9 f7 1"/>
              <a:gd name="f15" fmla="*/ f10 f8 1"/>
              <a:gd name="f16" fmla="*/ 21600 f7 1"/>
              <a:gd name="f17" fmla="*/ f12 f11 1"/>
              <a:gd name="f18" fmla="*/ f13 f8 1"/>
              <a:gd name="f19" fmla="*/ f11 f8 1"/>
              <a:gd name="f20" fmla="*/ f17 1 10800"/>
              <a:gd name="f21" fmla="+- f12 0 f20"/>
              <a:gd name="f22" fmla="*/ f21 f7 1"/>
            </a:gdLst>
            <a:ahLst>
              <a:ahXY gdRefX="f0" minX="f4" maxX="f5" gdRefY="f1" minY="f4" maxY="f6">
                <a:pos x="f14" y="f15"/>
              </a:ahXY>
            </a:ahLst>
            <a:cxnLst>
              <a:cxn ang="3cd4">
                <a:pos x="hc" y="t"/>
              </a:cxn>
              <a:cxn ang="0">
                <a:pos x="r" y="vc"/>
              </a:cxn>
              <a:cxn ang="cd4">
                <a:pos x="hc" y="b"/>
              </a:cxn>
              <a:cxn ang="cd2">
                <a:pos x="l" y="vc"/>
              </a:cxn>
            </a:cxnLst>
            <a:rect l="f22" t="f19" r="f16" b="f18"/>
            <a:pathLst>
              <a:path w="21600" h="21600">
                <a:moveTo>
                  <a:pt x="f5" y="f11"/>
                </a:moveTo>
                <a:lnTo>
                  <a:pt x="f12" y="f11"/>
                </a:lnTo>
                <a:lnTo>
                  <a:pt x="f12" y="f4"/>
                </a:lnTo>
                <a:lnTo>
                  <a:pt x="f4" y="f6"/>
                </a:lnTo>
                <a:lnTo>
                  <a:pt x="f12" y="f5"/>
                </a:lnTo>
                <a:lnTo>
                  <a:pt x="f12" y="f13"/>
                </a:lnTo>
                <a:lnTo>
                  <a:pt x="f5" y="f13"/>
                </a:lnTo>
                <a:close/>
              </a:path>
            </a:pathLst>
          </a:custGeom>
          <a:solidFill>
            <a:schemeClr val="accent2">
              <a:lumMod val="60000"/>
              <a:lumOff val="40000"/>
              <a:alpha val="70000"/>
            </a:schemeClr>
          </a:solidFill>
          <a:ln w="0">
            <a:solidFill>
              <a:srgbClr val="FFF200">
                <a:alpha val="0"/>
              </a:srgbClr>
            </a:solidFill>
            <a:custDash>
              <a:ds d="0" sp="0"/>
            </a:custDash>
          </a:ln>
        </p:spPr>
        <p:txBody>
          <a:bodyPr wrap="none" lIns="90000" tIns="45000" rIns="90000" bIns="45000" anchor="ctr" anchorCtr="0" compatLnSpc="0"/>
          <a:lstStyle/>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p:txBody>
      </p:sp>
      <p:sp>
        <p:nvSpPr>
          <p:cNvPr id="6" name="Freeform 5"/>
          <p:cNvSpPr/>
          <p:nvPr/>
        </p:nvSpPr>
        <p:spPr>
          <a:xfrm flipH="1">
            <a:off x="468312" y="3521075"/>
            <a:ext cx="2722032" cy="778833"/>
          </a:xfrm>
          <a:custGeom>
            <a:avLst>
              <a:gd name="f0" fmla="val 5400"/>
              <a:gd name="f1" fmla="val 5400"/>
            </a:avLst>
            <a:gdLst>
              <a:gd name="f2" fmla="val w"/>
              <a:gd name="f3" fmla="val h"/>
              <a:gd name="f4" fmla="val 0"/>
              <a:gd name="f5" fmla="val 21600"/>
              <a:gd name="f6" fmla="val 10800"/>
              <a:gd name="f7" fmla="*/ f2 1 21600"/>
              <a:gd name="f8" fmla="*/ f3 1 21600"/>
              <a:gd name="f9" fmla="pin 0 f0 21600"/>
              <a:gd name="f10" fmla="pin 0 f1 10800"/>
              <a:gd name="f11" fmla="val f10"/>
              <a:gd name="f12" fmla="val f9"/>
              <a:gd name="f13" fmla="+- 21600 0 f10"/>
              <a:gd name="f14" fmla="*/ f9 f7 1"/>
              <a:gd name="f15" fmla="*/ f10 f8 1"/>
              <a:gd name="f16" fmla="*/ 21600 f7 1"/>
              <a:gd name="f17" fmla="*/ f12 f11 1"/>
              <a:gd name="f18" fmla="*/ f13 f8 1"/>
              <a:gd name="f19" fmla="*/ f11 f8 1"/>
              <a:gd name="f20" fmla="*/ f17 1 10800"/>
              <a:gd name="f21" fmla="+- f12 0 f20"/>
              <a:gd name="f22" fmla="*/ f21 f7 1"/>
            </a:gdLst>
            <a:ahLst>
              <a:ahXY gdRefX="f0" minX="f4" maxX="f5" gdRefY="f1" minY="f4" maxY="f6">
                <a:pos x="f14" y="f15"/>
              </a:ahXY>
            </a:ahLst>
            <a:cxnLst>
              <a:cxn ang="3cd4">
                <a:pos x="hc" y="t"/>
              </a:cxn>
              <a:cxn ang="0">
                <a:pos x="r" y="vc"/>
              </a:cxn>
              <a:cxn ang="cd4">
                <a:pos x="hc" y="b"/>
              </a:cxn>
              <a:cxn ang="cd2">
                <a:pos x="l" y="vc"/>
              </a:cxn>
            </a:cxnLst>
            <a:rect l="f22" t="f19" r="f16" b="f18"/>
            <a:pathLst>
              <a:path w="21600" h="21600">
                <a:moveTo>
                  <a:pt x="f5" y="f11"/>
                </a:moveTo>
                <a:lnTo>
                  <a:pt x="f12" y="f11"/>
                </a:lnTo>
                <a:lnTo>
                  <a:pt x="f12" y="f4"/>
                </a:lnTo>
                <a:lnTo>
                  <a:pt x="f4" y="f6"/>
                </a:lnTo>
                <a:lnTo>
                  <a:pt x="f12" y="f5"/>
                </a:lnTo>
                <a:lnTo>
                  <a:pt x="f12" y="f13"/>
                </a:lnTo>
                <a:lnTo>
                  <a:pt x="f5" y="f13"/>
                </a:lnTo>
                <a:close/>
              </a:path>
            </a:pathLst>
          </a:custGeom>
          <a:solidFill>
            <a:schemeClr val="accent2">
              <a:lumMod val="60000"/>
              <a:lumOff val="40000"/>
              <a:alpha val="70000"/>
            </a:schemeClr>
          </a:solidFill>
          <a:ln w="0">
            <a:solidFill>
              <a:srgbClr val="FFF200">
                <a:alpha val="0"/>
              </a:srgbClr>
            </a:solidFill>
            <a:custDash>
              <a:ds d="0" sp="0"/>
            </a:custDash>
          </a:ln>
        </p:spPr>
        <p:txBody>
          <a:bodyPr wrap="none" lIns="90000" tIns="45000" rIns="90000" bIns="45000" anchor="ctr" anchorCtr="0" compatLnSpc="0"/>
          <a:lstStyle/>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p:txBody>
      </p:sp>
      <p:sp>
        <p:nvSpPr>
          <p:cNvPr id="7" name="TextBox 6"/>
          <p:cNvSpPr txBox="1"/>
          <p:nvPr/>
        </p:nvSpPr>
        <p:spPr>
          <a:xfrm>
            <a:off x="7451824" y="4115242"/>
            <a:ext cx="1295400" cy="369332"/>
          </a:xfrm>
          <a:prstGeom prst="rect">
            <a:avLst/>
          </a:prstGeom>
          <a:noFill/>
        </p:spPr>
        <p:txBody>
          <a:bodyPr wrap="square" rtlCol="0">
            <a:spAutoFit/>
          </a:bodyPr>
          <a:lstStyle/>
          <a:p>
            <a:r>
              <a:rPr lang="en-US" dirty="0"/>
              <a:t>Leonardo</a:t>
            </a:r>
          </a:p>
        </p:txBody>
      </p:sp>
      <p:sp>
        <p:nvSpPr>
          <p:cNvPr id="8" name="TextBox 7"/>
          <p:cNvSpPr txBox="1"/>
          <p:nvPr/>
        </p:nvSpPr>
        <p:spPr>
          <a:xfrm>
            <a:off x="794687" y="3745910"/>
            <a:ext cx="1519583" cy="369332"/>
          </a:xfrm>
          <a:prstGeom prst="rect">
            <a:avLst/>
          </a:prstGeom>
          <a:noFill/>
        </p:spPr>
        <p:txBody>
          <a:bodyPr wrap="none" rtlCol="0">
            <a:spAutoFit/>
          </a:bodyPr>
          <a:lstStyle/>
          <a:p>
            <a:r>
              <a:rPr lang="en-US" dirty="0"/>
              <a:t>Uno </a:t>
            </a:r>
            <a:r>
              <a:rPr lang="en-US" dirty="0" err="1"/>
              <a:t>Wifi</a:t>
            </a:r>
            <a:r>
              <a:rPr lang="en-US" dirty="0"/>
              <a:t> Rev2</a:t>
            </a:r>
          </a:p>
        </p:txBody>
      </p:sp>
      <p:sp>
        <p:nvSpPr>
          <p:cNvPr id="9" name="TextBox 8"/>
          <p:cNvSpPr txBox="1"/>
          <p:nvPr/>
        </p:nvSpPr>
        <p:spPr>
          <a:xfrm>
            <a:off x="239712" y="147926"/>
            <a:ext cx="2031903" cy="461665"/>
          </a:xfrm>
          <a:prstGeom prst="rect">
            <a:avLst/>
          </a:prstGeom>
          <a:noFill/>
        </p:spPr>
        <p:txBody>
          <a:bodyPr wrap="none" rtlCol="0">
            <a:spAutoFit/>
          </a:bodyPr>
          <a:lstStyle/>
          <a:p>
            <a:r>
              <a:rPr lang="en-US" sz="2400" dirty="0">
                <a:solidFill>
                  <a:schemeClr val="accent6">
                    <a:lumMod val="75000"/>
                  </a:schemeClr>
                </a:solidFill>
              </a:rPr>
              <a:t>Arduino In Use</a:t>
            </a: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Moving the control stick to the left moves the aileron in the left wing up, that in the right wing down, making the plane lower the left wing. Pulling on the stick moves the elevators up, making the plane raise the nose. Pressing the right rudder pedal moves the rudder to the right, making the plane turn the nose to the right."/>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5735247" y="854075"/>
            <a:ext cx="4345377" cy="222483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468312" y="5197475"/>
            <a:ext cx="5956439" cy="369332"/>
          </a:xfrm>
          <a:prstGeom prst="rect">
            <a:avLst/>
          </a:prstGeom>
          <a:noFill/>
        </p:spPr>
        <p:txBody>
          <a:bodyPr wrap="none" rtlCol="0">
            <a:spAutoFit/>
          </a:bodyPr>
          <a:lstStyle/>
          <a:p>
            <a:r>
              <a:rPr lang="en-US" dirty="0"/>
              <a:t>Source: </a:t>
            </a:r>
            <a:r>
              <a:rPr lang="en-US" dirty="0">
                <a:hlinkClick r:id="rId4"/>
              </a:rPr>
              <a:t>https://en.wikipedia.org/wiki/Flight_control_surfaces</a:t>
            </a:r>
            <a:endParaRPr lang="en-US" dirty="0"/>
          </a:p>
        </p:txBody>
      </p:sp>
      <p:sp>
        <p:nvSpPr>
          <p:cNvPr id="2" name="TextBox 1"/>
          <p:cNvSpPr txBox="1"/>
          <p:nvPr/>
        </p:nvSpPr>
        <p:spPr>
          <a:xfrm>
            <a:off x="315912" y="1199985"/>
            <a:ext cx="5555110" cy="3139321"/>
          </a:xfrm>
          <a:prstGeom prst="rect">
            <a:avLst/>
          </a:prstGeom>
          <a:noFill/>
        </p:spPr>
        <p:txBody>
          <a:bodyPr wrap="none" rtlCol="0">
            <a:spAutoFit/>
          </a:bodyPr>
          <a:lstStyle/>
          <a:p>
            <a:r>
              <a:rPr lang="en-US" dirty="0"/>
              <a:t>Besides the throttle, there are other controls:</a:t>
            </a:r>
          </a:p>
          <a:p>
            <a:r>
              <a:rPr lang="en-US" dirty="0"/>
              <a:t>				      keyboard </a:t>
            </a:r>
          </a:p>
          <a:p>
            <a:r>
              <a:rPr lang="en-US" dirty="0"/>
              <a:t>				surface	trim tab</a:t>
            </a:r>
          </a:p>
          <a:p>
            <a:pPr lvl="1"/>
            <a:r>
              <a:rPr lang="en-US" dirty="0"/>
              <a:t>Bank	aileron	A	4,6	:,”</a:t>
            </a:r>
          </a:p>
          <a:p>
            <a:pPr lvl="1"/>
            <a:r>
              <a:rPr lang="en-US" dirty="0"/>
              <a:t>Pitch	elevator	C	2,8	1,7</a:t>
            </a:r>
          </a:p>
          <a:p>
            <a:pPr lvl="1"/>
            <a:r>
              <a:rPr lang="en-US" dirty="0"/>
              <a:t>Yaw		rudder	D	-	-</a:t>
            </a:r>
          </a:p>
          <a:p>
            <a:pPr lvl="1"/>
            <a:endParaRPr lang="en-US" dirty="0"/>
          </a:p>
          <a:p>
            <a:r>
              <a:rPr lang="en-US" b="1" dirty="0"/>
              <a:t>Auto-coordination between rudder and aileron in use</a:t>
            </a:r>
          </a:p>
          <a:p>
            <a:endParaRPr lang="en-US" b="1" dirty="0"/>
          </a:p>
          <a:p>
            <a:r>
              <a:rPr lang="en-US" dirty="0"/>
              <a:t>Keystrokes will be shown in upper </a:t>
            </a:r>
            <a:r>
              <a:rPr lang="en-US" dirty="0" smtClean="0"/>
              <a:t>center of this </a:t>
            </a:r>
            <a:endParaRPr lang="en-US" dirty="0"/>
          </a:p>
          <a:p>
            <a:r>
              <a:rPr lang="en-US" dirty="0"/>
              <a:t>screen during flight</a:t>
            </a:r>
          </a:p>
        </p:txBody>
      </p:sp>
      <p:pic>
        <p:nvPicPr>
          <p:cNvPr id="7172" name="Picture 4" descr="https://upload.wikimedia.org/wikipedia/commons/thumb/7/77/Alieron_A-44_%28PSF%29.png/220px-Alieron_A-44_%28PSF%29.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30912" y="2987675"/>
            <a:ext cx="2095500" cy="81915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226547" y="147926"/>
            <a:ext cx="3219984" cy="461665"/>
          </a:xfrm>
          <a:prstGeom prst="rect">
            <a:avLst/>
          </a:prstGeom>
          <a:noFill/>
        </p:spPr>
        <p:txBody>
          <a:bodyPr wrap="none" rtlCol="0">
            <a:spAutoFit/>
          </a:bodyPr>
          <a:lstStyle/>
          <a:p>
            <a:r>
              <a:rPr lang="en-US" sz="2400" dirty="0">
                <a:solidFill>
                  <a:schemeClr val="accent6">
                    <a:lumMod val="75000"/>
                  </a:schemeClr>
                </a:solidFill>
              </a:rPr>
              <a:t>Aircraft Control Surfaces</a:t>
            </a:r>
          </a:p>
        </p:txBody>
      </p:sp>
    </p:spTree>
    <p:extLst>
      <p:ext uri="{BB962C8B-B14F-4D97-AF65-F5344CB8AC3E}">
        <p14:creationId xmlns:p14="http://schemas.microsoft.com/office/powerpoint/2010/main" val="212926508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20712" y="701675"/>
            <a:ext cx="7347332" cy="2862322"/>
          </a:xfrm>
          <a:prstGeom prst="rect">
            <a:avLst/>
          </a:prstGeom>
          <a:noFill/>
        </p:spPr>
        <p:txBody>
          <a:bodyPr wrap="none" rtlCol="0">
            <a:spAutoFit/>
          </a:bodyPr>
          <a:lstStyle/>
          <a:p>
            <a:r>
              <a:rPr lang="en-US" dirty="0"/>
              <a:t>Todd’s email:  toddwestley@gmail.com</a:t>
            </a:r>
          </a:p>
          <a:p>
            <a:endParaRPr lang="en-US" dirty="0"/>
          </a:p>
          <a:p>
            <a:r>
              <a:rPr lang="en-US" dirty="0"/>
              <a:t>Some details in the Arduino code that I concede are </a:t>
            </a:r>
            <a:r>
              <a:rPr lang="en-US" dirty="0" err="1"/>
              <a:t>mathy</a:t>
            </a:r>
            <a:r>
              <a:rPr lang="en-US" dirty="0"/>
              <a:t>:</a:t>
            </a:r>
          </a:p>
          <a:p>
            <a:pPr lvl="1"/>
            <a:r>
              <a:rPr lang="en-US" dirty="0"/>
              <a:t>Constants</a:t>
            </a:r>
          </a:p>
          <a:p>
            <a:pPr lvl="1"/>
            <a:r>
              <a:rPr lang="en-US" dirty="0" err="1"/>
              <a:t>SpeedGradient</a:t>
            </a:r>
            <a:r>
              <a:rPr lang="en-US" dirty="0"/>
              <a:t>, </a:t>
            </a:r>
            <a:r>
              <a:rPr lang="en-US" dirty="0" err="1"/>
              <a:t>SpeedDelta</a:t>
            </a:r>
            <a:r>
              <a:rPr lang="en-US" dirty="0"/>
              <a:t>, </a:t>
            </a:r>
            <a:r>
              <a:rPr lang="en-US" dirty="0" err="1"/>
              <a:t>MaxSpreed</a:t>
            </a:r>
            <a:endParaRPr lang="en-US" dirty="0"/>
          </a:p>
          <a:p>
            <a:pPr lvl="1"/>
            <a:r>
              <a:rPr lang="en-US" dirty="0"/>
              <a:t>Using spreadsheet to determine </a:t>
            </a:r>
            <a:r>
              <a:rPr lang="en-US" dirty="0" err="1"/>
              <a:t>speedGradient</a:t>
            </a:r>
            <a:r>
              <a:rPr lang="en-US" dirty="0"/>
              <a:t>, </a:t>
            </a:r>
            <a:r>
              <a:rPr lang="en-US" dirty="0" err="1"/>
              <a:t>speedDelta</a:t>
            </a:r>
            <a:r>
              <a:rPr lang="en-US" dirty="0"/>
              <a:t>, </a:t>
            </a:r>
            <a:r>
              <a:rPr lang="en-US" dirty="0" err="1"/>
              <a:t>maxSpeed</a:t>
            </a:r>
            <a:endParaRPr lang="en-US" dirty="0"/>
          </a:p>
          <a:p>
            <a:pPr lvl="1"/>
            <a:endParaRPr lang="en-US" dirty="0"/>
          </a:p>
          <a:p>
            <a:pPr lvl="1"/>
            <a:endParaRPr lang="en-US" dirty="0"/>
          </a:p>
          <a:p>
            <a:pPr lvl="1"/>
            <a:endParaRPr lang="en-US" dirty="0"/>
          </a:p>
          <a:p>
            <a:pPr lvl="1"/>
            <a:endParaRPr lang="en-US" dirty="0"/>
          </a:p>
        </p:txBody>
      </p:sp>
      <p:sp>
        <p:nvSpPr>
          <p:cNvPr id="3" name="TextBox 2"/>
          <p:cNvSpPr txBox="1"/>
          <p:nvPr/>
        </p:nvSpPr>
        <p:spPr>
          <a:xfrm>
            <a:off x="239712" y="147926"/>
            <a:ext cx="2793842" cy="461665"/>
          </a:xfrm>
          <a:prstGeom prst="rect">
            <a:avLst/>
          </a:prstGeom>
          <a:noFill/>
        </p:spPr>
        <p:txBody>
          <a:bodyPr wrap="none" rtlCol="0">
            <a:spAutoFit/>
          </a:bodyPr>
          <a:lstStyle/>
          <a:p>
            <a:r>
              <a:rPr lang="en-US" sz="2400" dirty="0">
                <a:solidFill>
                  <a:schemeClr val="accent6">
                    <a:lumMod val="75000"/>
                  </a:schemeClr>
                </a:solidFill>
              </a:rPr>
              <a:t>Todd’s Email Address</a:t>
            </a:r>
          </a:p>
        </p:txBody>
      </p:sp>
    </p:spTree>
    <p:extLst>
      <p:ext uri="{BB962C8B-B14F-4D97-AF65-F5344CB8AC3E}">
        <p14:creationId xmlns:p14="http://schemas.microsoft.com/office/powerpoint/2010/main" val="333270661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p:cNvSpPr txBox="1"/>
              <p:nvPr/>
            </p:nvSpPr>
            <p:spPr>
              <a:xfrm>
                <a:off x="255326" y="865743"/>
                <a:ext cx="275428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𝑤h𝑒𝑒𝑙𝐶𝑖𝑟𝐶𝑀</m:t>
                      </m:r>
                      <m:r>
                        <a:rPr lang="en-US" b="0" i="1" smtClean="0">
                          <a:latin typeface="Cambria Math"/>
                        </a:rPr>
                        <m:t>=2096 </m:t>
                      </m:r>
                      <m:r>
                        <a:rPr lang="en-US" b="0" i="1" smtClean="0">
                          <a:latin typeface="Cambria Math"/>
                        </a:rPr>
                        <m:t>𝑚𝑚</m:t>
                      </m:r>
                    </m:oMath>
                  </m:oMathPara>
                </a14:m>
                <a:endParaRPr lang="en-US" b="0" dirty="0"/>
              </a:p>
            </p:txBody>
          </p:sp>
        </mc:Choice>
        <mc:Fallback xmlns="">
          <p:sp>
            <p:nvSpPr>
              <p:cNvPr id="2" name="TextBox 1"/>
              <p:cNvSpPr txBox="1">
                <a:spLocks noRot="1" noChangeAspect="1" noMove="1" noResize="1" noEditPoints="1" noAdjustHandles="1" noChangeArrowheads="1" noChangeShapeType="1" noTextEdit="1"/>
              </p:cNvSpPr>
              <p:nvPr/>
            </p:nvSpPr>
            <p:spPr>
              <a:xfrm>
                <a:off x="255326" y="865743"/>
                <a:ext cx="2754280" cy="369332"/>
              </a:xfrm>
              <a:prstGeom prst="rect">
                <a:avLst/>
              </a:prstGeom>
              <a:blipFill rotWithShape="1">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p:cNvSpPr txBox="1"/>
              <p:nvPr/>
            </p:nvSpPr>
            <p:spPr>
              <a:xfrm>
                <a:off x="255326" y="2096480"/>
                <a:ext cx="2743828" cy="61645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𝑠𝑝𝑒𝑒𝑑𝐷𝑒𝑙𝑡𝑎</m:t>
                      </m:r>
                      <m:r>
                        <a:rPr lang="en-US" b="0" i="1" smtClean="0">
                          <a:latin typeface="Cambria Math"/>
                        </a:rPr>
                        <m:t>=13.8</m:t>
                      </m:r>
                      <m:f>
                        <m:fPr>
                          <m:ctrlPr>
                            <a:rPr lang="en-US" b="0" i="1" smtClean="0">
                              <a:latin typeface="Cambria Math"/>
                            </a:rPr>
                          </m:ctrlPr>
                        </m:fPr>
                        <m:num>
                          <m:r>
                            <a:rPr lang="en-US" b="0" i="1" smtClean="0">
                              <a:latin typeface="Cambria Math"/>
                            </a:rPr>
                            <m:t>𝑚𝑖𝑙𝑒𝑠</m:t>
                          </m:r>
                        </m:num>
                        <m:den>
                          <m:r>
                            <a:rPr lang="en-US" b="0" i="1" smtClean="0">
                              <a:latin typeface="Cambria Math"/>
                            </a:rPr>
                            <m:t>h𝑜𝑢𝑟</m:t>
                          </m:r>
                        </m:den>
                      </m:f>
                    </m:oMath>
                  </m:oMathPara>
                </a14:m>
                <a:endParaRPr lang="en-US" dirty="0"/>
              </a:p>
            </p:txBody>
          </p:sp>
        </mc:Choice>
        <mc:Fallback xmlns="">
          <p:sp>
            <p:nvSpPr>
              <p:cNvPr id="3" name="TextBox 2"/>
              <p:cNvSpPr txBox="1">
                <a:spLocks noRot="1" noChangeAspect="1" noMove="1" noResize="1" noEditPoints="1" noAdjustHandles="1" noChangeArrowheads="1" noChangeShapeType="1" noTextEdit="1"/>
              </p:cNvSpPr>
              <p:nvPr/>
            </p:nvSpPr>
            <p:spPr>
              <a:xfrm>
                <a:off x="255326" y="2096480"/>
                <a:ext cx="2743828" cy="616451"/>
              </a:xfrm>
              <a:prstGeom prst="rect">
                <a:avLst/>
              </a:prstGeom>
              <a:blipFill rotWithShape="1">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p:cNvSpPr txBox="1"/>
              <p:nvPr/>
            </p:nvSpPr>
            <p:spPr>
              <a:xfrm>
                <a:off x="255326" y="1357552"/>
                <a:ext cx="2639697" cy="61645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𝑚𝑎𝑥𝑆𝑝𝑒𝑒𝑑</m:t>
                      </m:r>
                      <m:r>
                        <a:rPr lang="en-US" b="0" i="1" smtClean="0">
                          <a:latin typeface="Cambria Math"/>
                        </a:rPr>
                        <m:t>=25.5</m:t>
                      </m:r>
                      <m:f>
                        <m:fPr>
                          <m:ctrlPr>
                            <a:rPr lang="en-US" b="0" i="1" smtClean="0">
                              <a:latin typeface="Cambria Math"/>
                            </a:rPr>
                          </m:ctrlPr>
                        </m:fPr>
                        <m:num>
                          <m:r>
                            <a:rPr lang="en-US" b="0" i="1" smtClean="0">
                              <a:latin typeface="Cambria Math"/>
                            </a:rPr>
                            <m:t>𝑚𝑖𝑙𝑒𝑠</m:t>
                          </m:r>
                        </m:num>
                        <m:den>
                          <m:r>
                            <a:rPr lang="en-US" b="0" i="1" smtClean="0">
                              <a:latin typeface="Cambria Math"/>
                            </a:rPr>
                            <m:t>h𝑜𝑢𝑟</m:t>
                          </m:r>
                        </m:den>
                      </m:f>
                    </m:oMath>
                  </m:oMathPara>
                </a14:m>
                <a:endParaRPr lang="en-US" dirty="0"/>
              </a:p>
            </p:txBody>
          </p:sp>
        </mc:Choice>
        <mc:Fallback xmlns="">
          <p:sp>
            <p:nvSpPr>
              <p:cNvPr id="4" name="TextBox 3"/>
              <p:cNvSpPr txBox="1">
                <a:spLocks noRot="1" noChangeAspect="1" noMove="1" noResize="1" noEditPoints="1" noAdjustHandles="1" noChangeArrowheads="1" noChangeShapeType="1" noTextEdit="1"/>
              </p:cNvSpPr>
              <p:nvPr/>
            </p:nvSpPr>
            <p:spPr>
              <a:xfrm>
                <a:off x="255326" y="1357552"/>
                <a:ext cx="2639697" cy="616451"/>
              </a:xfrm>
              <a:prstGeom prst="rect">
                <a:avLst/>
              </a:prstGeom>
              <a:blipFill rotWithShape="1">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255326" y="2835408"/>
                <a:ext cx="3106107" cy="61645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𝑠𝑝𝑒𝑒𝑑𝐺𝑟𝑎𝑑𝑖𝑒𝑛𝑡</m:t>
                      </m:r>
                      <m:r>
                        <a:rPr lang="en-US" b="0" i="1" smtClean="0">
                          <a:latin typeface="Cambria Math"/>
                        </a:rPr>
                        <m:t>=8.61</m:t>
                      </m:r>
                      <m:f>
                        <m:fPr>
                          <m:ctrlPr>
                            <a:rPr lang="en-US" b="0" i="1" smtClean="0">
                              <a:latin typeface="Cambria Math"/>
                            </a:rPr>
                          </m:ctrlPr>
                        </m:fPr>
                        <m:num>
                          <m:r>
                            <a:rPr lang="en-US" b="0" i="1" smtClean="0">
                              <a:latin typeface="Cambria Math"/>
                            </a:rPr>
                            <m:t>𝑚𝑖𝑙𝑒𝑠</m:t>
                          </m:r>
                        </m:num>
                        <m:den>
                          <m:r>
                            <a:rPr lang="en-US" b="0" i="1" smtClean="0">
                              <a:latin typeface="Cambria Math"/>
                            </a:rPr>
                            <m:t>h𝑜𝑢𝑟</m:t>
                          </m:r>
                        </m:den>
                      </m:f>
                    </m:oMath>
                  </m:oMathPara>
                </a14:m>
                <a:endParaRPr lang="en-US" dirty="0"/>
              </a:p>
            </p:txBody>
          </p:sp>
        </mc:Choice>
        <mc:Fallback xmlns="">
          <p:sp>
            <p:nvSpPr>
              <p:cNvPr id="5" name="TextBox 4"/>
              <p:cNvSpPr txBox="1">
                <a:spLocks noRot="1" noChangeAspect="1" noMove="1" noResize="1" noEditPoints="1" noAdjustHandles="1" noChangeArrowheads="1" noChangeShapeType="1" noTextEdit="1"/>
              </p:cNvSpPr>
              <p:nvPr/>
            </p:nvSpPr>
            <p:spPr>
              <a:xfrm>
                <a:off x="255326" y="2835408"/>
                <a:ext cx="3106107" cy="616451"/>
              </a:xfrm>
              <a:prstGeom prst="rect">
                <a:avLst/>
              </a:prstGeom>
              <a:blipFill rotWithShape="1">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255326" y="3574336"/>
                <a:ext cx="295164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𝑚𝑎𝑥𝑇h𝑟𝑜𝑡𝑡𝑙𝑒</m:t>
                      </m:r>
                      <m:r>
                        <a:rPr lang="en-US" b="0" i="1" smtClean="0">
                          <a:latin typeface="Cambria Math"/>
                        </a:rPr>
                        <m:t>=32767 </m:t>
                      </m:r>
                      <m:r>
                        <a:rPr lang="en-US" b="0" i="1" smtClean="0">
                          <a:latin typeface="Cambria Math"/>
                        </a:rPr>
                        <m:t>𝑏𝑖𝑡𝑠</m:t>
                      </m:r>
                    </m:oMath>
                  </m:oMathPara>
                </a14:m>
                <a:endParaRPr lang="en-US" dirty="0"/>
              </a:p>
            </p:txBody>
          </p:sp>
        </mc:Choice>
        <mc:Fallback xmlns="">
          <p:sp>
            <p:nvSpPr>
              <p:cNvPr id="6" name="TextBox 5"/>
              <p:cNvSpPr txBox="1">
                <a:spLocks noRot="1" noChangeAspect="1" noMove="1" noResize="1" noEditPoints="1" noAdjustHandles="1" noChangeArrowheads="1" noChangeShapeType="1" noTextEdit="1"/>
              </p:cNvSpPr>
              <p:nvPr/>
            </p:nvSpPr>
            <p:spPr>
              <a:xfrm>
                <a:off x="255326" y="3574336"/>
                <a:ext cx="2951642" cy="369332"/>
              </a:xfrm>
              <a:prstGeom prst="rect">
                <a:avLst/>
              </a:prstGeom>
              <a:blipFill rotWithShape="1">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255326" y="4066143"/>
                <a:ext cx="307988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𝑚𝑖𝑛𝑇h𝑟𝑜𝑡𝑡𝑙𝑒</m:t>
                      </m:r>
                      <m:r>
                        <a:rPr lang="en-US" b="0" i="1" smtClean="0">
                          <a:latin typeface="Cambria Math"/>
                        </a:rPr>
                        <m:t>=−32767 </m:t>
                      </m:r>
                      <m:r>
                        <a:rPr lang="en-US" b="0" i="1" smtClean="0">
                          <a:latin typeface="Cambria Math"/>
                        </a:rPr>
                        <m:t>𝑏𝑖𝑡𝑠</m:t>
                      </m:r>
                    </m:oMath>
                  </m:oMathPara>
                </a14:m>
                <a:endParaRPr 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255326" y="4066143"/>
                <a:ext cx="3079882" cy="369332"/>
              </a:xfrm>
              <a:prstGeom prst="rect">
                <a:avLst/>
              </a:prstGeom>
              <a:blipFill rotWithShape="1">
                <a:blip r:embed="rId8"/>
                <a:stretch>
                  <a:fillRect/>
                </a:stretch>
              </a:blipFill>
            </p:spPr>
            <p:txBody>
              <a:bodyPr/>
              <a:lstStyle/>
              <a:p>
                <a:r>
                  <a:rPr lang="en-US">
                    <a:noFill/>
                  </a:rPr>
                  <a:t> </a:t>
                </a:r>
              </a:p>
            </p:txBody>
          </p:sp>
        </mc:Fallback>
      </mc:AlternateContent>
      <p:sp>
        <p:nvSpPr>
          <p:cNvPr id="8" name="TextBox 7"/>
          <p:cNvSpPr txBox="1"/>
          <p:nvPr/>
        </p:nvSpPr>
        <p:spPr>
          <a:xfrm>
            <a:off x="3305745" y="864840"/>
            <a:ext cx="5862310" cy="646331"/>
          </a:xfrm>
          <a:prstGeom prst="rect">
            <a:avLst/>
          </a:prstGeom>
          <a:noFill/>
        </p:spPr>
        <p:txBody>
          <a:bodyPr wrap="none" rtlCol="0">
            <a:spAutoFit/>
          </a:bodyPr>
          <a:lstStyle/>
          <a:p>
            <a:r>
              <a:rPr lang="en-US" dirty="0"/>
              <a:t>based on the type of tire.  This for a 700CC X 23mm road tire</a:t>
            </a:r>
          </a:p>
          <a:p>
            <a:r>
              <a:rPr lang="en-US" dirty="0"/>
              <a:t>		</a:t>
            </a:r>
          </a:p>
        </p:txBody>
      </p:sp>
      <mc:AlternateContent xmlns:mc="http://schemas.openxmlformats.org/markup-compatibility/2006" xmlns:a14="http://schemas.microsoft.com/office/drawing/2010/main">
        <mc:Choice Requires="a14">
          <p:sp>
            <p:nvSpPr>
              <p:cNvPr id="9" name="TextBox 8"/>
              <p:cNvSpPr txBox="1"/>
              <p:nvPr/>
            </p:nvSpPr>
            <p:spPr>
              <a:xfrm>
                <a:off x="3305745" y="2220039"/>
                <a:ext cx="404322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𝑚𝑖𝑛𝑆𝑝𝑒𝑒𝑑</m:t>
                      </m:r>
                      <m:r>
                        <a:rPr lang="en-US" b="0" i="1" smtClean="0">
                          <a:latin typeface="Cambria Math"/>
                        </a:rPr>
                        <m:t>=</m:t>
                      </m:r>
                      <m:r>
                        <a:rPr lang="en-US" b="0" i="1" smtClean="0">
                          <a:latin typeface="Cambria Math"/>
                        </a:rPr>
                        <m:t>𝑚𝑎𝑥𝑆𝑝𝑒𝑒𝑑</m:t>
                      </m:r>
                      <m:r>
                        <a:rPr lang="en-US" b="0" i="1" smtClean="0">
                          <a:latin typeface="Cambria Math"/>
                        </a:rPr>
                        <m:t>−</m:t>
                      </m:r>
                      <m:r>
                        <a:rPr lang="en-US" b="0" i="1" smtClean="0">
                          <a:latin typeface="Cambria Math"/>
                        </a:rPr>
                        <m:t>𝑠𝑝𝑒𝑒𝑑𝐷𝑒𝑙𝑡𝑎</m:t>
                      </m:r>
                    </m:oMath>
                  </m:oMathPara>
                </a14:m>
                <a:endParaRPr lang="en-US" dirty="0"/>
              </a:p>
            </p:txBody>
          </p:sp>
        </mc:Choice>
        <mc:Fallback xmlns="">
          <p:sp>
            <p:nvSpPr>
              <p:cNvPr id="9" name="TextBox 8"/>
              <p:cNvSpPr txBox="1">
                <a:spLocks noRot="1" noChangeAspect="1" noMove="1" noResize="1" noEditPoints="1" noAdjustHandles="1" noChangeArrowheads="1" noChangeShapeType="1" noTextEdit="1"/>
              </p:cNvSpPr>
              <p:nvPr/>
            </p:nvSpPr>
            <p:spPr>
              <a:xfrm>
                <a:off x="3305745" y="2220039"/>
                <a:ext cx="4043223" cy="369332"/>
              </a:xfrm>
              <a:prstGeom prst="rect">
                <a:avLst/>
              </a:prstGeom>
              <a:blipFill rotWithShape="1">
                <a:blip r:embed="rId9"/>
                <a:stretch>
                  <a:fillRect b="-11475"/>
                </a:stretch>
              </a:blipFill>
            </p:spPr>
            <p:txBody>
              <a:bodyPr/>
              <a:lstStyle/>
              <a:p>
                <a:r>
                  <a:rPr lang="en-US">
                    <a:noFill/>
                  </a:rPr>
                  <a:t> </a:t>
                </a:r>
              </a:p>
            </p:txBody>
          </p:sp>
        </mc:Fallback>
      </mc:AlternateContent>
      <p:sp>
        <p:nvSpPr>
          <p:cNvPr id="11" name="TextBox 10"/>
          <p:cNvSpPr txBox="1"/>
          <p:nvPr/>
        </p:nvSpPr>
        <p:spPr>
          <a:xfrm>
            <a:off x="3305745" y="1296709"/>
            <a:ext cx="4495800" cy="923330"/>
          </a:xfrm>
          <a:prstGeom prst="rect">
            <a:avLst/>
          </a:prstGeom>
          <a:noFill/>
        </p:spPr>
        <p:txBody>
          <a:bodyPr wrap="square" rtlCol="0">
            <a:spAutoFit/>
          </a:bodyPr>
          <a:lstStyle/>
          <a:p>
            <a:r>
              <a:rPr lang="en-US" dirty="0"/>
              <a:t>This the highest speed you could theoretically obtain after operating the trainer for a long time</a:t>
            </a:r>
          </a:p>
        </p:txBody>
      </p:sp>
      <p:sp>
        <p:nvSpPr>
          <p:cNvPr id="12" name="TextBox 11"/>
          <p:cNvSpPr txBox="1"/>
          <p:nvPr/>
        </p:nvSpPr>
        <p:spPr>
          <a:xfrm>
            <a:off x="3305745" y="2958967"/>
            <a:ext cx="5802807" cy="369332"/>
          </a:xfrm>
          <a:prstGeom prst="rect">
            <a:avLst/>
          </a:prstGeom>
          <a:noFill/>
        </p:spPr>
        <p:txBody>
          <a:bodyPr wrap="none" rtlCol="0">
            <a:spAutoFit/>
          </a:bodyPr>
          <a:lstStyle/>
          <a:p>
            <a:r>
              <a:rPr lang="en-US" dirty="0"/>
              <a:t>You pick this constant…help on this follows on the next slide</a:t>
            </a:r>
          </a:p>
        </p:txBody>
      </p:sp>
      <p:sp>
        <p:nvSpPr>
          <p:cNvPr id="13" name="TextBox 12"/>
          <p:cNvSpPr txBox="1"/>
          <p:nvPr/>
        </p:nvSpPr>
        <p:spPr>
          <a:xfrm>
            <a:off x="3305745" y="3759002"/>
            <a:ext cx="3686458" cy="369332"/>
          </a:xfrm>
          <a:prstGeom prst="rect">
            <a:avLst/>
          </a:prstGeom>
          <a:noFill/>
        </p:spPr>
        <p:txBody>
          <a:bodyPr wrap="none" rtlCol="0">
            <a:spAutoFit/>
          </a:bodyPr>
          <a:lstStyle/>
          <a:p>
            <a:r>
              <a:rPr lang="en-US" dirty="0"/>
              <a:t>This is the highest resolution possible</a:t>
            </a:r>
          </a:p>
        </p:txBody>
      </p:sp>
      <p:sp>
        <p:nvSpPr>
          <p:cNvPr id="14" name="TextBox 13"/>
          <p:cNvSpPr txBox="1"/>
          <p:nvPr/>
        </p:nvSpPr>
        <p:spPr>
          <a:xfrm>
            <a:off x="239712" y="147926"/>
            <a:ext cx="1416863" cy="461665"/>
          </a:xfrm>
          <a:prstGeom prst="rect">
            <a:avLst/>
          </a:prstGeom>
          <a:noFill/>
        </p:spPr>
        <p:txBody>
          <a:bodyPr wrap="none" rtlCol="0">
            <a:spAutoFit/>
          </a:bodyPr>
          <a:lstStyle/>
          <a:p>
            <a:r>
              <a:rPr lang="en-US" sz="2400" dirty="0">
                <a:solidFill>
                  <a:schemeClr val="accent6">
                    <a:lumMod val="75000"/>
                  </a:schemeClr>
                </a:solidFill>
              </a:rPr>
              <a:t>Constants</a:t>
            </a:r>
          </a:p>
        </p:txBody>
      </p:sp>
    </p:spTree>
    <p:extLst>
      <p:ext uri="{BB962C8B-B14F-4D97-AF65-F5344CB8AC3E}">
        <p14:creationId xmlns:p14="http://schemas.microsoft.com/office/powerpoint/2010/main" val="4416038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699423"/>
            <a:ext cx="9383712" cy="2745452"/>
          </a:xfrm>
          <a:prstGeom prst="rect">
            <a:avLst/>
          </a:prstGeom>
          <a:noFill/>
          <a:ln>
            <a:noFill/>
          </a:ln>
        </p:spPr>
        <p:txBody>
          <a:bodyPr wrap="square" lIns="90000" tIns="45000" rIns="90000" bIns="45000" anchorCtr="0" compatLnSpc="0">
            <a:spAutoFit/>
          </a:bodyPr>
          <a:lstStyle/>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How are </a:t>
            </a:r>
            <a:r>
              <a:rPr lang="en-US" sz="1800" b="0" i="0" u="none" strike="noStrike" kern="1200" cap="none" dirty="0" err="1">
                <a:ln>
                  <a:noFill/>
                </a:ln>
                <a:latin typeface="Liberation Sans" pitchFamily="18"/>
                <a:ea typeface="Noto Sans CJK SC" pitchFamily="2"/>
                <a:cs typeface="Lohit Devanagari" pitchFamily="2"/>
              </a:rPr>
              <a:t>SpeedGradient</a:t>
            </a:r>
            <a:r>
              <a:rPr lang="en-US" sz="1800" b="0" i="0" u="none" strike="noStrike" kern="1200" cap="none" dirty="0">
                <a:ln>
                  <a:noFill/>
                </a:ln>
                <a:latin typeface="Liberation Sans" pitchFamily="18"/>
                <a:ea typeface="Noto Sans CJK SC" pitchFamily="2"/>
                <a:cs typeface="Lohit Devanagari" pitchFamily="2"/>
              </a:rPr>
              <a:t>, </a:t>
            </a:r>
            <a:r>
              <a:rPr lang="en-US" sz="1800" b="0" i="0" u="none" strike="noStrike" kern="1200" cap="none" dirty="0" err="1">
                <a:ln>
                  <a:noFill/>
                </a:ln>
                <a:latin typeface="Liberation Sans" pitchFamily="18"/>
                <a:ea typeface="Noto Sans CJK SC" pitchFamily="2"/>
                <a:cs typeface="Lohit Devanagari" pitchFamily="2"/>
              </a:rPr>
              <a:t>SpeedDelta</a:t>
            </a:r>
            <a:r>
              <a:rPr lang="en-US" sz="1800" b="0" i="0" u="none" strike="noStrike" kern="1200" cap="none" dirty="0">
                <a:ln>
                  <a:noFill/>
                </a:ln>
                <a:latin typeface="Liberation Sans" pitchFamily="18"/>
                <a:ea typeface="Noto Sans CJK SC" pitchFamily="2"/>
                <a:cs typeface="Lohit Devanagari" pitchFamily="2"/>
              </a:rPr>
              <a:t>, and </a:t>
            </a:r>
            <a:r>
              <a:rPr lang="en-US" sz="1800" b="0" i="0" u="none" strike="noStrike" kern="1200" cap="none" dirty="0" err="1">
                <a:ln>
                  <a:noFill/>
                </a:ln>
                <a:latin typeface="Liberation Sans" pitchFamily="18"/>
                <a:ea typeface="Noto Sans CJK SC" pitchFamily="2"/>
                <a:cs typeface="Lohit Devanagari" pitchFamily="2"/>
              </a:rPr>
              <a:t>MaxSpeed</a:t>
            </a:r>
            <a:r>
              <a:rPr lang="en-US" sz="1800" b="0" i="0" u="none" strike="noStrike" kern="1200" cap="none" dirty="0">
                <a:ln>
                  <a:noFill/>
                </a:ln>
                <a:latin typeface="Liberation Sans" pitchFamily="18"/>
                <a:ea typeface="Noto Sans CJK SC" pitchFamily="2"/>
                <a:cs typeface="Lohit Devanagari" pitchFamily="2"/>
              </a:rPr>
              <a:t> defined?</a:t>
            </a: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I found something that worked for me…. Below is a link to a spreadsheet</a:t>
            </a: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You can adjust the parameters in cells L2:L3 see how they impact an actual ride (</a:t>
            </a:r>
            <a:r>
              <a:rPr lang="en-US" sz="1800" b="0" i="0" u="none" strike="noStrike" kern="1200" cap="none" dirty="0">
                <a:ln>
                  <a:noFill/>
                </a:ln>
                <a:solidFill>
                  <a:srgbClr val="0066B3"/>
                </a:solidFill>
                <a:latin typeface="Liberation Sans" pitchFamily="18"/>
                <a:ea typeface="Noto Sans CJK SC" pitchFamily="2"/>
                <a:cs typeface="Lohit Devanagari" pitchFamily="2"/>
              </a:rPr>
              <a:t>blue dots</a:t>
            </a:r>
            <a:r>
              <a:rPr lang="en-US" sz="1800" b="0" i="0" u="none" strike="noStrike" kern="1200" cap="none" dirty="0">
                <a:ln>
                  <a:noFill/>
                </a:ln>
                <a:latin typeface="Liberation Sans" pitchFamily="18"/>
                <a:ea typeface="Noto Sans CJK SC" pitchFamily="2"/>
                <a:cs typeface="Lohit Devanagari" pitchFamily="2"/>
              </a:rPr>
              <a:t>) from their use (</a:t>
            </a:r>
            <a:r>
              <a:rPr lang="en-US" sz="1800" b="0" i="0" u="none" strike="noStrike" kern="1200" cap="none" dirty="0">
                <a:ln>
                  <a:noFill/>
                </a:ln>
                <a:solidFill>
                  <a:srgbClr val="ED1C24"/>
                </a:solidFill>
                <a:latin typeface="Liberation Sans" pitchFamily="18"/>
                <a:ea typeface="Noto Sans CJK SC" pitchFamily="2"/>
                <a:cs typeface="Lohit Devanagari" pitchFamily="2"/>
              </a:rPr>
              <a:t>red line</a:t>
            </a:r>
            <a:r>
              <a:rPr lang="en-US" sz="1800" b="0" i="0" u="none" strike="noStrike" kern="1200" cap="none" dirty="0">
                <a:ln>
                  <a:noFill/>
                </a:ln>
                <a:latin typeface="Liberation Sans" pitchFamily="18"/>
                <a:ea typeface="Noto Sans CJK SC" pitchFamily="2"/>
                <a:cs typeface="Lohit Devanagari" pitchFamily="2"/>
              </a:rPr>
              <a:t>).  You can copy the contents to a new sheet and </a:t>
            </a:r>
            <a:r>
              <a:rPr lang="en-US" dirty="0">
                <a:latin typeface="Liberation Sans" pitchFamily="18"/>
                <a:ea typeface="Noto Sans CJK SC" pitchFamily="2"/>
                <a:cs typeface="Lohit Devanagari" pitchFamily="2"/>
              </a:rPr>
              <a:t>replace</a:t>
            </a:r>
            <a:r>
              <a:rPr lang="en-US" sz="1800" b="0" i="0" u="none" strike="noStrike" kern="1200" cap="none" dirty="0">
                <a:ln>
                  <a:noFill/>
                </a:ln>
                <a:latin typeface="Liberation Sans" pitchFamily="18"/>
                <a:ea typeface="Noto Sans CJK SC" pitchFamily="2"/>
                <a:cs typeface="Lohit Devanagari" pitchFamily="2"/>
              </a:rPr>
              <a:t> data in column A from one of your actual rides.  </a:t>
            </a: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p:txBody>
      </p:sp>
      <p:graphicFrame>
        <p:nvGraphicFramePr>
          <p:cNvPr id="5" name="Object 4"/>
          <p:cNvGraphicFramePr>
            <a:graphicFrameLocks noChangeAspect="1"/>
          </p:cNvGraphicFramePr>
          <p:nvPr>
            <p:extLst>
              <p:ext uri="{D42A27DB-BD31-4B8C-83A1-F6EECF244321}">
                <p14:modId xmlns:p14="http://schemas.microsoft.com/office/powerpoint/2010/main" val="1407714423"/>
              </p:ext>
            </p:extLst>
          </p:nvPr>
        </p:nvGraphicFramePr>
        <p:xfrm>
          <a:off x="2982912" y="2149475"/>
          <a:ext cx="2438400" cy="2057400"/>
        </p:xfrm>
        <a:graphic>
          <a:graphicData uri="http://schemas.openxmlformats.org/presentationml/2006/ole">
            <mc:AlternateContent xmlns:mc="http://schemas.openxmlformats.org/markup-compatibility/2006">
              <mc:Choice xmlns:v="urn:schemas-microsoft-com:vml" Requires="v">
                <p:oleObj spid="_x0000_s1038" name="Worksheet" showAsIcon="1" r:id="rId5" imgW="914400" imgH="771480" progId="Excel.Sheet.12">
                  <p:embed/>
                </p:oleObj>
              </mc:Choice>
              <mc:Fallback>
                <p:oleObj name="Worksheet" showAsIcon="1" r:id="rId5" imgW="914400" imgH="771480" progId="Excel.Sheet.12">
                  <p:embed/>
                  <p:pic>
                    <p:nvPicPr>
                      <p:cNvPr id="0" name=""/>
                      <p:cNvPicPr/>
                      <p:nvPr/>
                    </p:nvPicPr>
                    <p:blipFill>
                      <a:blip r:embed="rId6"/>
                      <a:stretch>
                        <a:fillRect/>
                      </a:stretch>
                    </p:blipFill>
                    <p:spPr>
                      <a:xfrm>
                        <a:off x="2982912" y="2149475"/>
                        <a:ext cx="2438400" cy="2057400"/>
                      </a:xfrm>
                      <a:prstGeom prst="rect">
                        <a:avLst/>
                      </a:prstGeom>
                    </p:spPr>
                  </p:pic>
                </p:oleObj>
              </mc:Fallback>
            </mc:AlternateContent>
          </a:graphicData>
        </a:graphic>
      </p:graphicFrame>
      <p:sp>
        <p:nvSpPr>
          <p:cNvPr id="3" name="Rectangle 2"/>
          <p:cNvSpPr/>
          <p:nvPr/>
        </p:nvSpPr>
        <p:spPr>
          <a:xfrm>
            <a:off x="488104" y="244475"/>
            <a:ext cx="5188600" cy="461665"/>
          </a:xfrm>
          <a:prstGeom prst="rect">
            <a:avLst/>
          </a:prstGeom>
        </p:spPr>
        <p:txBody>
          <a:bodyPr wrap="none">
            <a:spAutoFit/>
          </a:bodyPr>
          <a:lstStyle/>
          <a:p>
            <a:r>
              <a:rPr lang="en-US" sz="2400" dirty="0" err="1">
                <a:solidFill>
                  <a:schemeClr val="accent6">
                    <a:lumMod val="75000"/>
                  </a:schemeClr>
                </a:solidFill>
              </a:rPr>
              <a:t>SpeedGradient</a:t>
            </a:r>
            <a:r>
              <a:rPr lang="en-US" sz="2400" dirty="0">
                <a:solidFill>
                  <a:schemeClr val="accent6">
                    <a:lumMod val="75000"/>
                  </a:schemeClr>
                </a:solidFill>
              </a:rPr>
              <a:t>, </a:t>
            </a:r>
            <a:r>
              <a:rPr lang="en-US" sz="2400" dirty="0" err="1">
                <a:solidFill>
                  <a:schemeClr val="accent6">
                    <a:lumMod val="75000"/>
                  </a:schemeClr>
                </a:solidFill>
              </a:rPr>
              <a:t>SpeedDelta</a:t>
            </a:r>
            <a:r>
              <a:rPr lang="en-US" sz="2400" dirty="0">
                <a:solidFill>
                  <a:schemeClr val="accent6">
                    <a:lumMod val="75000"/>
                  </a:schemeClr>
                </a:solidFill>
              </a:rPr>
              <a:t>, </a:t>
            </a:r>
            <a:r>
              <a:rPr lang="en-US" sz="2400" dirty="0" err="1">
                <a:solidFill>
                  <a:schemeClr val="accent6">
                    <a:lumMod val="75000"/>
                  </a:schemeClr>
                </a:solidFill>
              </a:rPr>
              <a:t>MaxSpreed</a:t>
            </a:r>
            <a:endParaRPr lang="en-US" sz="2400" dirty="0">
              <a:solidFill>
                <a:schemeClr val="accent6">
                  <a:lumMod val="75000"/>
                </a:schemeClr>
              </a:solidFill>
            </a:endParaRPr>
          </a:p>
        </p:txBody>
      </p:sp>
    </p:spTree>
    <p:extLst>
      <p:ext uri="{BB962C8B-B14F-4D97-AF65-F5344CB8AC3E}">
        <p14:creationId xmlns:p14="http://schemas.microsoft.com/office/powerpoint/2010/main" val="177961525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88104" y="244475"/>
            <a:ext cx="2487284" cy="461665"/>
          </a:xfrm>
          <a:prstGeom prst="rect">
            <a:avLst/>
          </a:prstGeom>
        </p:spPr>
        <p:txBody>
          <a:bodyPr wrap="none">
            <a:spAutoFit/>
          </a:bodyPr>
          <a:lstStyle/>
          <a:p>
            <a:r>
              <a:rPr lang="en-US" sz="2400" dirty="0">
                <a:solidFill>
                  <a:schemeClr val="accent6">
                    <a:lumMod val="75000"/>
                  </a:schemeClr>
                </a:solidFill>
              </a:rPr>
              <a:t>Using spreadsheet</a:t>
            </a:r>
          </a:p>
        </p:txBody>
      </p:sp>
      <p:sp>
        <p:nvSpPr>
          <p:cNvPr id="3" name="TextBox 2"/>
          <p:cNvSpPr txBox="1"/>
          <p:nvPr/>
        </p:nvSpPr>
        <p:spPr>
          <a:xfrm>
            <a:off x="508122" y="613807"/>
            <a:ext cx="7094827" cy="2031325"/>
          </a:xfrm>
          <a:prstGeom prst="rect">
            <a:avLst/>
          </a:prstGeom>
          <a:noFill/>
        </p:spPr>
        <p:txBody>
          <a:bodyPr wrap="none" rtlCol="0">
            <a:spAutoFit/>
          </a:bodyPr>
          <a:lstStyle/>
          <a:p>
            <a:r>
              <a:rPr lang="en-US" dirty="0"/>
              <a:t>Copy existing sheet into a new sheet</a:t>
            </a:r>
          </a:p>
          <a:p>
            <a:r>
              <a:rPr lang="en-US" dirty="0"/>
              <a:t>Delete existing serial output</a:t>
            </a:r>
          </a:p>
          <a:p>
            <a:r>
              <a:rPr lang="en-US" dirty="0"/>
              <a:t>Paste the serial output of your ride into the sheet!</a:t>
            </a:r>
          </a:p>
          <a:p>
            <a:r>
              <a:rPr lang="en-US" dirty="0"/>
              <a:t>The blue dots are your actual ride</a:t>
            </a:r>
          </a:p>
          <a:p>
            <a:r>
              <a:rPr lang="en-US" dirty="0"/>
              <a:t>Adjust the parameter in cell L15 until the green dots match the blue dots</a:t>
            </a:r>
          </a:p>
          <a:p>
            <a:r>
              <a:rPr lang="en-US" dirty="0"/>
              <a:t>Adjust parameters in cells L2:L4 until the red dots are just above blue dots</a:t>
            </a:r>
          </a:p>
          <a:p>
            <a:endParaRPr lang="en-US" dirty="0"/>
          </a:p>
        </p:txBody>
      </p:sp>
      <p:pic>
        <p:nvPicPr>
          <p:cNvPr id="819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19378" r="16332" b="22349"/>
          <a:stretch/>
        </p:blipFill>
        <p:spPr bwMode="auto">
          <a:xfrm>
            <a:off x="925511" y="2454275"/>
            <a:ext cx="6088911" cy="304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2490233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https://tse4.mm.bing.net/th?id=OIP.bzOUeosDm2I05b4nj1zQNwHaEv&amp;pid=Api&amp;P=0&amp;h=22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73687" y="3040907"/>
            <a:ext cx="3276600" cy="209550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6461837" y="5132943"/>
            <a:ext cx="1100301" cy="369332"/>
          </a:xfrm>
          <a:prstGeom prst="rect">
            <a:avLst/>
          </a:prstGeom>
          <a:noFill/>
        </p:spPr>
        <p:txBody>
          <a:bodyPr wrap="none" rtlCol="0">
            <a:spAutoFit/>
          </a:bodyPr>
          <a:lstStyle/>
          <a:p>
            <a:r>
              <a:rPr lang="en-US" dirty="0"/>
              <a:t>Trek 1220</a:t>
            </a:r>
          </a:p>
        </p:txBody>
      </p:sp>
      <p:pic>
        <p:nvPicPr>
          <p:cNvPr id="10244" name="Picture 4" descr="https://tse4.explicit.bing.net/th?id=OIP.vy8cFgYoGf0y8Ggq2y3TMQHaFj&amp;pid=Api&amp;P=0&amp;h=22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44712" y="3040907"/>
            <a:ext cx="2790825" cy="209550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2566011" y="5100677"/>
            <a:ext cx="1948226" cy="369332"/>
          </a:xfrm>
          <a:prstGeom prst="rect">
            <a:avLst/>
          </a:prstGeom>
          <a:noFill/>
        </p:spPr>
        <p:txBody>
          <a:bodyPr wrap="none" rtlCol="0">
            <a:spAutoFit/>
          </a:bodyPr>
          <a:lstStyle/>
          <a:p>
            <a:r>
              <a:rPr lang="en-US" dirty="0"/>
              <a:t>$20 Bike in College</a:t>
            </a:r>
          </a:p>
        </p:txBody>
      </p:sp>
      <p:pic>
        <p:nvPicPr>
          <p:cNvPr id="10246" name="Picture 6" descr="http://npmaps.com/wp-content/uploads/rock-creek-bicycle-map.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16200000">
            <a:off x="2581002" y="-326357"/>
            <a:ext cx="2132261" cy="327660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2817193" y="2436158"/>
            <a:ext cx="1659878" cy="369332"/>
          </a:xfrm>
          <a:prstGeom prst="rect">
            <a:avLst/>
          </a:prstGeom>
          <a:noFill/>
        </p:spPr>
        <p:txBody>
          <a:bodyPr wrap="none" rtlCol="0">
            <a:spAutoFit/>
          </a:bodyPr>
          <a:lstStyle/>
          <a:p>
            <a:r>
              <a:rPr lang="en-US" dirty="0"/>
              <a:t>Rock Creek Trail</a:t>
            </a:r>
          </a:p>
        </p:txBody>
      </p:sp>
      <p:sp>
        <p:nvSpPr>
          <p:cNvPr id="8" name="TextBox 7"/>
          <p:cNvSpPr txBox="1"/>
          <p:nvPr/>
        </p:nvSpPr>
        <p:spPr>
          <a:xfrm>
            <a:off x="239712" y="147926"/>
            <a:ext cx="1217769" cy="461665"/>
          </a:xfrm>
          <a:prstGeom prst="rect">
            <a:avLst/>
          </a:prstGeom>
          <a:noFill/>
        </p:spPr>
        <p:txBody>
          <a:bodyPr wrap="none" rtlCol="0">
            <a:spAutoFit/>
          </a:bodyPr>
          <a:lstStyle/>
          <a:p>
            <a:r>
              <a:rPr lang="en-US" sz="2400" dirty="0">
                <a:solidFill>
                  <a:schemeClr val="accent6">
                    <a:lumMod val="75000"/>
                  </a:schemeClr>
                </a:solidFill>
              </a:rPr>
              <a:t>Prelude </a:t>
            </a:r>
          </a:p>
        </p:txBody>
      </p:sp>
      <p:pic>
        <p:nvPicPr>
          <p:cNvPr id="5122" name="Picture 2" descr="https://www.sefiles.net/merchant/190/images/site/concourscs05.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49912" y="245813"/>
            <a:ext cx="3312414" cy="20574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5878512" y="2436158"/>
            <a:ext cx="2408352" cy="369332"/>
          </a:xfrm>
          <a:prstGeom prst="rect">
            <a:avLst/>
          </a:prstGeom>
          <a:noFill/>
        </p:spPr>
        <p:txBody>
          <a:bodyPr wrap="none" rtlCol="0">
            <a:spAutoFit/>
          </a:bodyPr>
          <a:lstStyle/>
          <a:p>
            <a:r>
              <a:rPr lang="en-US" dirty="0" smtClean="0"/>
              <a:t>Serotta Concourse CS </a:t>
            </a:r>
            <a:r>
              <a:rPr lang="en-US" dirty="0" err="1" smtClean="0"/>
              <a:t>Ti</a:t>
            </a:r>
            <a:endParaRPr lang="en-US" dirty="0"/>
          </a:p>
        </p:txBody>
      </p:sp>
    </p:spTree>
    <p:extLst>
      <p:ext uri="{BB962C8B-B14F-4D97-AF65-F5344CB8AC3E}">
        <p14:creationId xmlns:p14="http://schemas.microsoft.com/office/powerpoint/2010/main" val="326990098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39713" y="986889"/>
            <a:ext cx="8763000" cy="3600986"/>
          </a:xfrm>
          <a:prstGeom prst="rect">
            <a:avLst/>
          </a:prstGeom>
          <a:noFill/>
        </p:spPr>
        <p:txBody>
          <a:bodyPr wrap="square" rtlCol="0">
            <a:spAutoFit/>
          </a:bodyPr>
          <a:lstStyle/>
          <a:p>
            <a:r>
              <a:rPr lang="en-US" dirty="0"/>
              <a:t>I put a lot of thought into how this works.   </a:t>
            </a:r>
          </a:p>
          <a:p>
            <a:endParaRPr lang="en-US" dirty="0"/>
          </a:p>
          <a:p>
            <a:r>
              <a:rPr lang="en-US" dirty="0"/>
              <a:t>This diversion brought back the enjoyment of cycling to me.  It brought variations from winds, temperatures, and altitude into the basement.  </a:t>
            </a:r>
          </a:p>
          <a:p>
            <a:endParaRPr lang="en-US" dirty="0"/>
          </a:p>
          <a:p>
            <a:r>
              <a:rPr lang="en-US" dirty="0"/>
              <a:t>I also enjoy programming and relearning math</a:t>
            </a:r>
          </a:p>
          <a:p>
            <a:endParaRPr lang="en-US" dirty="0"/>
          </a:p>
          <a:p>
            <a:r>
              <a:rPr lang="en-US" dirty="0"/>
              <a:t>It’s not about physical fitness although that is a side effect. The activity, I believe, also led to a low resting heart [bradycardia] rate (&lt;52 bpm).</a:t>
            </a:r>
          </a:p>
          <a:p>
            <a:endParaRPr lang="en-US" dirty="0"/>
          </a:p>
          <a:p>
            <a:r>
              <a:rPr lang="en-US" sz="4800" dirty="0"/>
              <a:t>Questions?</a:t>
            </a:r>
          </a:p>
        </p:txBody>
      </p:sp>
      <p:sp>
        <p:nvSpPr>
          <p:cNvPr id="3" name="TextBox 2"/>
          <p:cNvSpPr txBox="1"/>
          <p:nvPr/>
        </p:nvSpPr>
        <p:spPr>
          <a:xfrm>
            <a:off x="239712" y="147926"/>
            <a:ext cx="1441164" cy="461665"/>
          </a:xfrm>
          <a:prstGeom prst="rect">
            <a:avLst/>
          </a:prstGeom>
          <a:noFill/>
        </p:spPr>
        <p:txBody>
          <a:bodyPr wrap="none" rtlCol="0">
            <a:spAutoFit/>
          </a:bodyPr>
          <a:lstStyle/>
          <a:p>
            <a:r>
              <a:rPr lang="en-US" sz="2400" dirty="0">
                <a:solidFill>
                  <a:schemeClr val="accent6">
                    <a:lumMod val="75000"/>
                  </a:schemeClr>
                </a:solidFill>
              </a:rPr>
              <a:t>Questions</a:t>
            </a:r>
          </a:p>
        </p:txBody>
      </p:sp>
    </p:spTree>
    <p:extLst>
      <p:ext uri="{BB962C8B-B14F-4D97-AF65-F5344CB8AC3E}">
        <p14:creationId xmlns:p14="http://schemas.microsoft.com/office/powerpoint/2010/main" val="18798490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rot="19117561">
            <a:off x="3894060" y="2321645"/>
            <a:ext cx="6705600" cy="923330"/>
          </a:xfrm>
          <a:prstGeom prst="rect">
            <a:avLst/>
          </a:prstGeom>
          <a:noFill/>
        </p:spPr>
        <p:txBody>
          <a:bodyPr wrap="square" rtlCol="0">
            <a:spAutoFit/>
          </a:bodyPr>
          <a:lstStyle/>
          <a:p>
            <a:r>
              <a:rPr lang="en-US" dirty="0"/>
              <a:t>Questions? </a:t>
            </a:r>
          </a:p>
          <a:p>
            <a:r>
              <a:rPr lang="en-US" dirty="0"/>
              <a:t>And/or</a:t>
            </a:r>
          </a:p>
          <a:p>
            <a:r>
              <a:rPr lang="en-US" dirty="0"/>
              <a:t>Watch Todd fly virtually from KGAI to KBWI [About 16 minutes]</a:t>
            </a:r>
          </a:p>
        </p:txBody>
      </p:sp>
      <p:sp>
        <p:nvSpPr>
          <p:cNvPr id="3" name="Rectangle 2"/>
          <p:cNvSpPr/>
          <p:nvPr/>
        </p:nvSpPr>
        <p:spPr>
          <a:xfrm>
            <a:off x="392112" y="244475"/>
            <a:ext cx="3943324" cy="9510296"/>
          </a:xfrm>
          <a:prstGeom prst="rect">
            <a:avLst/>
          </a:prstGeom>
        </p:spPr>
        <p:txBody>
          <a:bodyPr wrap="none">
            <a:spAutoFit/>
          </a:bodyPr>
          <a:lstStyle/>
          <a:p>
            <a:r>
              <a:rPr lang="en-US" dirty="0">
                <a:solidFill>
                  <a:schemeClr val="accent6">
                    <a:lumMod val="75000"/>
                  </a:schemeClr>
                </a:solidFill>
                <a:hlinkClick r:id="rId3" action="ppaction://hlinksldjump"/>
              </a:rPr>
              <a:t>Justification Why Todd is Presenting</a:t>
            </a:r>
            <a:endParaRPr lang="en-US" dirty="0">
              <a:solidFill>
                <a:schemeClr val="accent6">
                  <a:lumMod val="75000"/>
                </a:schemeClr>
              </a:solidFill>
            </a:endParaRPr>
          </a:p>
          <a:p>
            <a:r>
              <a:rPr lang="en-US" dirty="0">
                <a:solidFill>
                  <a:schemeClr val="accent6">
                    <a:lumMod val="75000"/>
                  </a:schemeClr>
                </a:solidFill>
                <a:hlinkClick r:id="rId4" action="ppaction://hlinksldjump"/>
              </a:rPr>
              <a:t>Presentation Background</a:t>
            </a:r>
            <a:endParaRPr lang="en-US" dirty="0">
              <a:solidFill>
                <a:schemeClr val="accent6">
                  <a:lumMod val="75000"/>
                </a:schemeClr>
              </a:solidFill>
            </a:endParaRPr>
          </a:p>
          <a:p>
            <a:r>
              <a:rPr lang="en-US" dirty="0">
                <a:solidFill>
                  <a:schemeClr val="accent6">
                    <a:lumMod val="75000"/>
                  </a:schemeClr>
                </a:solidFill>
                <a:hlinkClick r:id="rId5" action="ppaction://hlinksldjump"/>
              </a:rPr>
              <a:t>Presentation Publicly Available</a:t>
            </a:r>
            <a:endParaRPr lang="en-US" dirty="0">
              <a:solidFill>
                <a:schemeClr val="accent6">
                  <a:lumMod val="75000"/>
                </a:schemeClr>
              </a:solidFill>
            </a:endParaRPr>
          </a:p>
          <a:p>
            <a:r>
              <a:rPr lang="en-US" dirty="0">
                <a:solidFill>
                  <a:schemeClr val="accent6">
                    <a:lumMod val="75000"/>
                  </a:schemeClr>
                </a:solidFill>
                <a:hlinkClick r:id="rId5" action="ppaction://hlinksldjump"/>
              </a:rPr>
              <a:t>How Todd Got Involved in Aviation</a:t>
            </a:r>
            <a:endParaRPr lang="en-US" dirty="0">
              <a:solidFill>
                <a:schemeClr val="accent6">
                  <a:lumMod val="75000"/>
                </a:schemeClr>
              </a:solidFill>
            </a:endParaRPr>
          </a:p>
          <a:p>
            <a:r>
              <a:rPr lang="en-US" dirty="0">
                <a:solidFill>
                  <a:schemeClr val="accent6">
                    <a:lumMod val="75000"/>
                  </a:schemeClr>
                </a:solidFill>
                <a:hlinkClick r:id="rId6" action="ppaction://hlinksldjump"/>
              </a:rPr>
              <a:t>More of Todd’s Aviation Background</a:t>
            </a:r>
            <a:endParaRPr lang="en-US" dirty="0">
              <a:solidFill>
                <a:schemeClr val="accent6">
                  <a:lumMod val="75000"/>
                </a:schemeClr>
              </a:solidFill>
            </a:endParaRPr>
          </a:p>
          <a:p>
            <a:r>
              <a:rPr lang="en-US" dirty="0" err="1">
                <a:solidFill>
                  <a:schemeClr val="accent6">
                    <a:lumMod val="75000"/>
                  </a:schemeClr>
                </a:solidFill>
                <a:hlinkClick r:id="rId7" action="ppaction://hlinksldjump"/>
              </a:rPr>
              <a:t>FlightGear</a:t>
            </a:r>
            <a:endParaRPr lang="en-US" dirty="0">
              <a:solidFill>
                <a:schemeClr val="accent6">
                  <a:lumMod val="75000"/>
                </a:schemeClr>
              </a:solidFill>
            </a:endParaRPr>
          </a:p>
          <a:p>
            <a:r>
              <a:rPr lang="en-US" dirty="0">
                <a:solidFill>
                  <a:schemeClr val="accent6">
                    <a:lumMod val="75000"/>
                  </a:schemeClr>
                </a:solidFill>
                <a:hlinkClick r:id="rId8" action="ppaction://hlinksldjump"/>
              </a:rPr>
              <a:t>Throttle Axis</a:t>
            </a:r>
            <a:endParaRPr lang="en-US" dirty="0">
              <a:solidFill>
                <a:schemeClr val="accent6">
                  <a:lumMod val="75000"/>
                </a:schemeClr>
              </a:solidFill>
            </a:endParaRPr>
          </a:p>
          <a:p>
            <a:r>
              <a:rPr lang="en-US" dirty="0">
                <a:solidFill>
                  <a:schemeClr val="accent6">
                    <a:lumMod val="75000"/>
                  </a:schemeClr>
                </a:solidFill>
                <a:hlinkClick r:id="rId9" action="ppaction://hlinksldjump"/>
              </a:rPr>
              <a:t>Todd’s Bike on a Trainer</a:t>
            </a:r>
            <a:endParaRPr lang="en-US" dirty="0">
              <a:solidFill>
                <a:schemeClr val="accent6">
                  <a:lumMod val="75000"/>
                </a:schemeClr>
              </a:solidFill>
            </a:endParaRPr>
          </a:p>
          <a:p>
            <a:r>
              <a:rPr lang="en-US" dirty="0">
                <a:solidFill>
                  <a:schemeClr val="accent6">
                    <a:lumMod val="75000"/>
                  </a:schemeClr>
                </a:solidFill>
                <a:hlinkClick r:id="rId10" action="ppaction://hlinksldjump"/>
              </a:rPr>
              <a:t>Speed Sensor Close-up</a:t>
            </a:r>
            <a:endParaRPr lang="en-US" dirty="0">
              <a:solidFill>
                <a:schemeClr val="accent6">
                  <a:lumMod val="75000"/>
                </a:schemeClr>
              </a:solidFill>
            </a:endParaRPr>
          </a:p>
          <a:p>
            <a:r>
              <a:rPr lang="en-US" dirty="0">
                <a:solidFill>
                  <a:schemeClr val="accent6">
                    <a:lumMod val="75000"/>
                  </a:schemeClr>
                </a:solidFill>
                <a:hlinkClick r:id="rId11" action="ppaction://hlinksldjump"/>
              </a:rPr>
              <a:t>Math Used by Arduino Leonardo</a:t>
            </a:r>
            <a:endParaRPr lang="en-US" dirty="0">
              <a:solidFill>
                <a:schemeClr val="accent6">
                  <a:lumMod val="75000"/>
                </a:schemeClr>
              </a:solidFill>
            </a:endParaRPr>
          </a:p>
          <a:p>
            <a:r>
              <a:rPr lang="en-US" dirty="0">
                <a:solidFill>
                  <a:schemeClr val="accent6">
                    <a:lumMod val="75000"/>
                  </a:schemeClr>
                </a:solidFill>
                <a:hlinkClick r:id="rId12" action="ppaction://hlinksldjump"/>
              </a:rPr>
              <a:t>Programming Space Full</a:t>
            </a:r>
            <a:endParaRPr lang="en-US" dirty="0">
              <a:solidFill>
                <a:schemeClr val="accent6">
                  <a:lumMod val="75000"/>
                </a:schemeClr>
              </a:solidFill>
            </a:endParaRPr>
          </a:p>
          <a:p>
            <a:r>
              <a:rPr lang="en-US" dirty="0">
                <a:solidFill>
                  <a:schemeClr val="accent6">
                    <a:lumMod val="75000"/>
                  </a:schemeClr>
                </a:solidFill>
                <a:hlinkClick r:id="rId13" action="ppaction://hlinksldjump"/>
              </a:rPr>
              <a:t>What is an Arduino?</a:t>
            </a:r>
            <a:endParaRPr lang="en-US" dirty="0">
              <a:solidFill>
                <a:schemeClr val="accent6">
                  <a:lumMod val="75000"/>
                </a:schemeClr>
              </a:solidFill>
            </a:endParaRPr>
          </a:p>
          <a:p>
            <a:r>
              <a:rPr lang="en-US" dirty="0">
                <a:solidFill>
                  <a:schemeClr val="accent6">
                    <a:lumMod val="75000"/>
                  </a:schemeClr>
                </a:solidFill>
                <a:hlinkClick r:id="rId13" action="ppaction://hlinksldjump"/>
              </a:rPr>
              <a:t>Arduino In Use</a:t>
            </a:r>
            <a:endParaRPr lang="en-US" dirty="0">
              <a:solidFill>
                <a:schemeClr val="accent6">
                  <a:lumMod val="75000"/>
                </a:schemeClr>
              </a:solidFill>
            </a:endParaRPr>
          </a:p>
          <a:p>
            <a:r>
              <a:rPr lang="en-US" dirty="0">
                <a:solidFill>
                  <a:schemeClr val="accent6">
                    <a:lumMod val="75000"/>
                  </a:schemeClr>
                </a:solidFill>
                <a:hlinkClick r:id="rId14" action="ppaction://hlinksldjump"/>
              </a:rPr>
              <a:t>Aircraft Control Surfaces</a:t>
            </a:r>
            <a:endParaRPr lang="en-US" dirty="0">
              <a:solidFill>
                <a:schemeClr val="accent6">
                  <a:lumMod val="75000"/>
                </a:schemeClr>
              </a:solidFill>
            </a:endParaRPr>
          </a:p>
          <a:p>
            <a:r>
              <a:rPr lang="en-US" dirty="0">
                <a:solidFill>
                  <a:schemeClr val="accent6">
                    <a:lumMod val="75000"/>
                  </a:schemeClr>
                </a:solidFill>
                <a:hlinkClick r:id="rId15" action="ppaction://hlinksldjump"/>
              </a:rPr>
              <a:t>Todd’s Email Address</a:t>
            </a:r>
            <a:endParaRPr lang="en-US" dirty="0">
              <a:solidFill>
                <a:schemeClr val="accent6">
                  <a:lumMod val="75000"/>
                </a:schemeClr>
              </a:solidFill>
            </a:endParaRPr>
          </a:p>
          <a:p>
            <a:r>
              <a:rPr lang="en-US" dirty="0">
                <a:solidFill>
                  <a:schemeClr val="accent6">
                    <a:lumMod val="75000"/>
                  </a:schemeClr>
                </a:solidFill>
                <a:hlinkClick r:id="rId16" action="ppaction://hlinksldjump"/>
              </a:rPr>
              <a:t>Constants</a:t>
            </a:r>
            <a:endParaRPr lang="en-US" dirty="0">
              <a:solidFill>
                <a:schemeClr val="accent6">
                  <a:lumMod val="75000"/>
                </a:schemeClr>
              </a:solidFill>
            </a:endParaRPr>
          </a:p>
          <a:p>
            <a:r>
              <a:rPr lang="en-US" dirty="0" err="1">
                <a:solidFill>
                  <a:schemeClr val="accent6">
                    <a:lumMod val="75000"/>
                  </a:schemeClr>
                </a:solidFill>
                <a:hlinkClick r:id="rId17" action="ppaction://hlinksldjump"/>
              </a:rPr>
              <a:t>SpeedGradient</a:t>
            </a:r>
            <a:r>
              <a:rPr lang="en-US" dirty="0">
                <a:solidFill>
                  <a:schemeClr val="accent6">
                    <a:lumMod val="75000"/>
                  </a:schemeClr>
                </a:solidFill>
                <a:hlinkClick r:id="rId17" action="ppaction://hlinksldjump"/>
              </a:rPr>
              <a:t>, </a:t>
            </a:r>
            <a:r>
              <a:rPr lang="en-US" dirty="0" err="1">
                <a:solidFill>
                  <a:schemeClr val="accent6">
                    <a:lumMod val="75000"/>
                  </a:schemeClr>
                </a:solidFill>
                <a:hlinkClick r:id="rId17" action="ppaction://hlinksldjump"/>
              </a:rPr>
              <a:t>SpeedDelta</a:t>
            </a:r>
            <a:r>
              <a:rPr lang="en-US" dirty="0">
                <a:solidFill>
                  <a:schemeClr val="accent6">
                    <a:lumMod val="75000"/>
                  </a:schemeClr>
                </a:solidFill>
                <a:hlinkClick r:id="rId17" action="ppaction://hlinksldjump"/>
              </a:rPr>
              <a:t>, </a:t>
            </a:r>
            <a:r>
              <a:rPr lang="en-US" dirty="0" err="1">
                <a:solidFill>
                  <a:schemeClr val="accent6">
                    <a:lumMod val="75000"/>
                  </a:schemeClr>
                </a:solidFill>
                <a:hlinkClick r:id="rId17" action="ppaction://hlinksldjump"/>
              </a:rPr>
              <a:t>MaxSpreed</a:t>
            </a:r>
            <a:endParaRPr lang="en-US" dirty="0">
              <a:solidFill>
                <a:schemeClr val="accent6">
                  <a:lumMod val="75000"/>
                </a:schemeClr>
              </a:solidFill>
            </a:endParaRPr>
          </a:p>
          <a:p>
            <a:r>
              <a:rPr lang="en-US" dirty="0">
                <a:solidFill>
                  <a:schemeClr val="accent6">
                    <a:lumMod val="75000"/>
                  </a:schemeClr>
                </a:solidFill>
                <a:hlinkClick r:id="rId18" action="ppaction://hlinksldjump"/>
              </a:rPr>
              <a:t>Using spreadsheet</a:t>
            </a:r>
            <a:endParaRPr lang="en-US" dirty="0">
              <a:solidFill>
                <a:schemeClr val="accent6">
                  <a:lumMod val="75000"/>
                </a:schemeClr>
              </a:solidFill>
            </a:endParaRPr>
          </a:p>
          <a:p>
            <a:endParaRPr lang="en-US" dirty="0">
              <a:solidFill>
                <a:schemeClr val="accent6">
                  <a:lumMod val="75000"/>
                </a:schemeClr>
              </a:solidFill>
            </a:endParaRPr>
          </a:p>
          <a:p>
            <a:endParaRPr lang="en-US" dirty="0">
              <a:solidFill>
                <a:schemeClr val="accent6">
                  <a:lumMod val="75000"/>
                </a:schemeClr>
              </a:solidFill>
            </a:endParaRPr>
          </a:p>
          <a:p>
            <a:endParaRPr lang="en-US" dirty="0">
              <a:solidFill>
                <a:schemeClr val="accent6">
                  <a:lumMod val="75000"/>
                </a:schemeClr>
              </a:solidFill>
            </a:endParaRPr>
          </a:p>
          <a:p>
            <a:endParaRPr lang="en-US" dirty="0">
              <a:solidFill>
                <a:schemeClr val="accent6">
                  <a:lumMod val="75000"/>
                </a:schemeClr>
              </a:solidFill>
            </a:endParaRPr>
          </a:p>
          <a:p>
            <a:endParaRPr lang="en-US" dirty="0">
              <a:solidFill>
                <a:schemeClr val="accent6">
                  <a:lumMod val="75000"/>
                </a:schemeClr>
              </a:solidFill>
            </a:endParaRPr>
          </a:p>
          <a:p>
            <a:endParaRPr lang="en-US" dirty="0">
              <a:solidFill>
                <a:schemeClr val="accent6">
                  <a:lumMod val="75000"/>
                </a:schemeClr>
              </a:solidFill>
            </a:endParaRPr>
          </a:p>
          <a:p>
            <a:endParaRPr lang="en-US" dirty="0">
              <a:solidFill>
                <a:schemeClr val="accent6">
                  <a:lumMod val="75000"/>
                </a:schemeClr>
              </a:solidFill>
            </a:endParaRPr>
          </a:p>
          <a:p>
            <a:endParaRPr lang="en-US" dirty="0">
              <a:solidFill>
                <a:schemeClr val="accent6">
                  <a:lumMod val="75000"/>
                </a:schemeClr>
              </a:solidFill>
            </a:endParaRPr>
          </a:p>
          <a:p>
            <a:endParaRPr lang="en-US" dirty="0">
              <a:solidFill>
                <a:schemeClr val="accent6">
                  <a:lumMod val="75000"/>
                </a:schemeClr>
              </a:solidFill>
            </a:endParaRPr>
          </a:p>
          <a:p>
            <a:endParaRPr lang="en-US" dirty="0">
              <a:solidFill>
                <a:schemeClr val="accent6">
                  <a:lumMod val="75000"/>
                </a:schemeClr>
              </a:solidFill>
            </a:endParaRPr>
          </a:p>
          <a:p>
            <a:endParaRPr lang="en-US" dirty="0">
              <a:solidFill>
                <a:schemeClr val="accent6">
                  <a:lumMod val="75000"/>
                </a:schemeClr>
              </a:solidFill>
            </a:endParaRPr>
          </a:p>
          <a:p>
            <a:endParaRPr lang="en-US" dirty="0">
              <a:solidFill>
                <a:schemeClr val="accent6">
                  <a:lumMod val="75000"/>
                </a:schemeClr>
              </a:solidFill>
            </a:endParaRPr>
          </a:p>
          <a:p>
            <a:endParaRPr lang="en-US" dirty="0">
              <a:solidFill>
                <a:schemeClr val="accent6">
                  <a:lumMod val="75000"/>
                </a:schemeClr>
              </a:solidFill>
            </a:endParaRPr>
          </a:p>
          <a:p>
            <a:endParaRPr lang="en-US" dirty="0">
              <a:solidFill>
                <a:schemeClr val="accent6">
                  <a:lumMod val="75000"/>
                </a:schemeClr>
              </a:solidFill>
            </a:endParaRPr>
          </a:p>
          <a:p>
            <a:endParaRPr lang="en-US" dirty="0">
              <a:solidFill>
                <a:schemeClr val="accent6">
                  <a:lumMod val="75000"/>
                </a:schemeClr>
              </a:solidFill>
            </a:endParaRPr>
          </a:p>
          <a:p>
            <a:endParaRPr lang="en-US" dirty="0">
              <a:solidFill>
                <a:schemeClr val="accent6">
                  <a:lumMod val="75000"/>
                </a:schemeClr>
              </a:solidFill>
            </a:endParaRPr>
          </a:p>
        </p:txBody>
      </p:sp>
    </p:spTree>
    <p:extLst>
      <p:ext uri="{BB962C8B-B14F-4D97-AF65-F5344CB8AC3E}">
        <p14:creationId xmlns:p14="http://schemas.microsoft.com/office/powerpoint/2010/main" val="379544958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15912" y="396875"/>
            <a:ext cx="7699159" cy="4462760"/>
          </a:xfrm>
          <a:prstGeom prst="rect">
            <a:avLst/>
          </a:prstGeom>
          <a:noFill/>
        </p:spPr>
        <p:txBody>
          <a:bodyPr wrap="none" rtlCol="0">
            <a:spAutoFit/>
          </a:bodyPr>
          <a:lstStyle/>
          <a:p>
            <a:r>
              <a:rPr lang="en-US" sz="3200" dirty="0"/>
              <a:t>What I did to present:</a:t>
            </a:r>
          </a:p>
          <a:p>
            <a:pPr lvl="1"/>
            <a:r>
              <a:rPr lang="en-US" dirty="0"/>
              <a:t>Wrote a batch file:</a:t>
            </a:r>
          </a:p>
          <a:p>
            <a:pPr lvl="2"/>
            <a:r>
              <a:rPr lang="en-US" dirty="0"/>
              <a:t>cd E:\CoolTermWin64Bit</a:t>
            </a:r>
          </a:p>
          <a:p>
            <a:pPr lvl="2"/>
            <a:r>
              <a:rPr lang="en-US" dirty="0"/>
              <a:t>start coolTerm.exe e:\coolTermWin64Bit\connection_settings_zero.stc</a:t>
            </a:r>
          </a:p>
          <a:p>
            <a:pPr lvl="2"/>
            <a:r>
              <a:rPr lang="en-US" dirty="0"/>
              <a:t>cd /d E:\ShowOff</a:t>
            </a:r>
          </a:p>
          <a:p>
            <a:pPr lvl="2"/>
            <a:r>
              <a:rPr lang="en-US" dirty="0"/>
              <a:t>start Showoff.exe</a:t>
            </a:r>
          </a:p>
          <a:p>
            <a:pPr lvl="2"/>
            <a:r>
              <a:rPr lang="en-US" dirty="0"/>
              <a:t>cd /D "C:\Program Files\</a:t>
            </a:r>
            <a:r>
              <a:rPr lang="en-US" dirty="0" err="1"/>
              <a:t>FlightGear</a:t>
            </a:r>
            <a:r>
              <a:rPr lang="en-US" dirty="0"/>
              <a:t> 2020.3\bin"</a:t>
            </a:r>
          </a:p>
          <a:p>
            <a:pPr lvl="2"/>
            <a:r>
              <a:rPr lang="en-US" dirty="0"/>
              <a:t>start /high fgfs.exe --launcher</a:t>
            </a:r>
          </a:p>
          <a:p>
            <a:pPr lvl="1"/>
            <a:endParaRPr lang="en-US" dirty="0"/>
          </a:p>
          <a:p>
            <a:pPr lvl="1"/>
            <a:endParaRPr lang="en-US" dirty="0"/>
          </a:p>
          <a:p>
            <a:pPr lvl="1"/>
            <a:r>
              <a:rPr lang="en-US" dirty="0"/>
              <a:t>Used </a:t>
            </a:r>
            <a:r>
              <a:rPr lang="en-US" dirty="0" err="1">
                <a:hlinkClick r:id="rId3"/>
              </a:rPr>
              <a:t>CoolTerm</a:t>
            </a:r>
            <a:r>
              <a:rPr lang="en-US" dirty="0"/>
              <a:t> to display Arduino Leonardo serial output</a:t>
            </a:r>
          </a:p>
          <a:p>
            <a:pPr lvl="1"/>
            <a:r>
              <a:rPr lang="en-US" dirty="0"/>
              <a:t>Used </a:t>
            </a:r>
            <a:r>
              <a:rPr lang="en-US" dirty="0" err="1">
                <a:hlinkClick r:id="rId4"/>
              </a:rPr>
              <a:t>ShowOff</a:t>
            </a:r>
            <a:r>
              <a:rPr lang="en-US" dirty="0"/>
              <a:t> to show user inputs in upper left of screen</a:t>
            </a:r>
          </a:p>
          <a:p>
            <a:pPr lvl="2"/>
            <a:r>
              <a:rPr lang="en-US" dirty="0">
                <a:hlinkClick r:id="rId4"/>
              </a:rPr>
              <a:t>https://www.dcmembers.com/skrommel/download/showoff/</a:t>
            </a:r>
            <a:endParaRPr lang="en-US" dirty="0"/>
          </a:p>
          <a:p>
            <a:pPr lvl="1"/>
            <a:endParaRPr lang="en-US" dirty="0"/>
          </a:p>
          <a:p>
            <a:endParaRPr lang="en-US" dirty="0"/>
          </a:p>
        </p:txBody>
      </p:sp>
      <p:sp>
        <p:nvSpPr>
          <p:cNvPr id="3" name="TextBox 2"/>
          <p:cNvSpPr txBox="1"/>
          <p:nvPr/>
        </p:nvSpPr>
        <p:spPr>
          <a:xfrm>
            <a:off x="239712" y="147926"/>
            <a:ext cx="3181512" cy="461665"/>
          </a:xfrm>
          <a:prstGeom prst="rect">
            <a:avLst/>
          </a:prstGeom>
          <a:noFill/>
        </p:spPr>
        <p:txBody>
          <a:bodyPr wrap="none" rtlCol="0">
            <a:spAutoFit/>
          </a:bodyPr>
          <a:lstStyle/>
          <a:p>
            <a:r>
              <a:rPr lang="en-US" sz="2400" dirty="0">
                <a:solidFill>
                  <a:schemeClr val="accent6">
                    <a:lumMod val="75000"/>
                  </a:schemeClr>
                </a:solidFill>
              </a:rPr>
              <a:t>Presentation Mechanics</a:t>
            </a:r>
          </a:p>
        </p:txBody>
      </p:sp>
    </p:spTree>
    <p:extLst>
      <p:ext uri="{BB962C8B-B14F-4D97-AF65-F5344CB8AC3E}">
        <p14:creationId xmlns:p14="http://schemas.microsoft.com/office/powerpoint/2010/main" val="224457118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16343" t="20626" r="15485" b="7645"/>
          <a:stretch/>
        </p:blipFill>
        <p:spPr bwMode="auto">
          <a:xfrm>
            <a:off x="2185181" y="606766"/>
            <a:ext cx="5293531" cy="40033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7678565" y="930275"/>
            <a:ext cx="2418996" cy="1754326"/>
          </a:xfrm>
          <a:prstGeom prst="rect">
            <a:avLst/>
          </a:prstGeom>
          <a:noFill/>
        </p:spPr>
        <p:txBody>
          <a:bodyPr wrap="none" rtlCol="0">
            <a:spAutoFit/>
          </a:bodyPr>
          <a:lstStyle/>
          <a:p>
            <a:r>
              <a:rPr lang="en-US" dirty="0"/>
              <a:t>Heading</a:t>
            </a:r>
          </a:p>
          <a:p>
            <a:r>
              <a:rPr lang="en-US" dirty="0"/>
              <a:t>Altitude above ground</a:t>
            </a:r>
          </a:p>
          <a:p>
            <a:r>
              <a:rPr lang="en-US" dirty="0"/>
              <a:t>Altitude above sea level</a:t>
            </a:r>
          </a:p>
          <a:p>
            <a:r>
              <a:rPr lang="en-US" dirty="0"/>
              <a:t>Rudder (auto-</a:t>
            </a:r>
          </a:p>
          <a:p>
            <a:r>
              <a:rPr lang="en-US" dirty="0"/>
              <a:t>	coordination </a:t>
            </a:r>
          </a:p>
          <a:p>
            <a:r>
              <a:rPr lang="en-US" dirty="0"/>
              <a:t>	in use)</a:t>
            </a:r>
          </a:p>
        </p:txBody>
      </p:sp>
      <p:sp>
        <p:nvSpPr>
          <p:cNvPr id="23" name="TextBox 22"/>
          <p:cNvSpPr txBox="1"/>
          <p:nvPr/>
        </p:nvSpPr>
        <p:spPr>
          <a:xfrm>
            <a:off x="239712" y="653276"/>
            <a:ext cx="1945469" cy="2862322"/>
          </a:xfrm>
          <a:prstGeom prst="rect">
            <a:avLst/>
          </a:prstGeom>
          <a:noFill/>
        </p:spPr>
        <p:txBody>
          <a:bodyPr wrap="none" rtlCol="0">
            <a:spAutoFit/>
          </a:bodyPr>
          <a:lstStyle/>
          <a:p>
            <a:r>
              <a:rPr lang="en-US" dirty="0"/>
              <a:t>GPS destination</a:t>
            </a:r>
          </a:p>
          <a:p>
            <a:r>
              <a:rPr lang="en-US" dirty="0"/>
              <a:t>Throttle</a:t>
            </a:r>
          </a:p>
          <a:p>
            <a:endParaRPr lang="en-US" dirty="0"/>
          </a:p>
          <a:p>
            <a:endParaRPr lang="en-US" dirty="0"/>
          </a:p>
          <a:p>
            <a:endParaRPr lang="en-US" dirty="0"/>
          </a:p>
          <a:p>
            <a:endParaRPr lang="en-US" dirty="0"/>
          </a:p>
          <a:p>
            <a:r>
              <a:rPr lang="en-US" dirty="0"/>
              <a:t>Air speed (knots)</a:t>
            </a:r>
          </a:p>
          <a:p>
            <a:r>
              <a:rPr lang="en-US" dirty="0"/>
              <a:t>Aileron (and trim)</a:t>
            </a:r>
          </a:p>
          <a:p>
            <a:r>
              <a:rPr lang="en-US" dirty="0"/>
              <a:t>Elevator (and trim)</a:t>
            </a:r>
          </a:p>
          <a:p>
            <a:r>
              <a:rPr lang="en-US" dirty="0"/>
              <a:t>Glide slope</a:t>
            </a:r>
          </a:p>
        </p:txBody>
      </p:sp>
      <p:cxnSp>
        <p:nvCxnSpPr>
          <p:cNvPr id="28" name="Straight Arrow Connector 27"/>
          <p:cNvCxnSpPr/>
          <p:nvPr/>
        </p:nvCxnSpPr>
        <p:spPr>
          <a:xfrm flipV="1">
            <a:off x="2002429" y="1920875"/>
            <a:ext cx="2352083" cy="780449"/>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2601912" y="4617235"/>
            <a:ext cx="4188967" cy="769441"/>
          </a:xfrm>
          <a:prstGeom prst="rect">
            <a:avLst/>
          </a:prstGeom>
          <a:noFill/>
        </p:spPr>
        <p:txBody>
          <a:bodyPr wrap="none" rtlCol="0">
            <a:spAutoFit/>
          </a:bodyPr>
          <a:lstStyle/>
          <a:p>
            <a:r>
              <a:rPr lang="en-US" sz="4400" dirty="0"/>
              <a:t>Pre-flight briefing</a:t>
            </a:r>
          </a:p>
        </p:txBody>
      </p:sp>
      <p:cxnSp>
        <p:nvCxnSpPr>
          <p:cNvPr id="18" name="Straight Arrow Connector 17"/>
          <p:cNvCxnSpPr/>
          <p:nvPr/>
        </p:nvCxnSpPr>
        <p:spPr>
          <a:xfrm>
            <a:off x="1839912" y="854075"/>
            <a:ext cx="982449" cy="45720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1212446" y="1043228"/>
            <a:ext cx="1122766" cy="877647"/>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2052210" y="2608420"/>
            <a:ext cx="1540302" cy="390226"/>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flipV="1">
            <a:off x="1415030" y="2701324"/>
            <a:ext cx="3281365" cy="68755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flipH="1" flipV="1">
            <a:off x="4964112" y="930275"/>
            <a:ext cx="2714453" cy="148341"/>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flipH="1">
            <a:off x="6030912" y="1474402"/>
            <a:ext cx="1674688" cy="446473"/>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flipH="1">
            <a:off x="7173912" y="1784840"/>
            <a:ext cx="554173" cy="299597"/>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flipH="1">
            <a:off x="5116512" y="2011502"/>
            <a:ext cx="2679499" cy="1204773"/>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flipV="1">
            <a:off x="1947446" y="2311099"/>
            <a:ext cx="654466" cy="163564"/>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239712" y="147926"/>
            <a:ext cx="2372765" cy="461665"/>
          </a:xfrm>
          <a:prstGeom prst="rect">
            <a:avLst/>
          </a:prstGeom>
          <a:noFill/>
        </p:spPr>
        <p:txBody>
          <a:bodyPr wrap="none" rtlCol="0">
            <a:spAutoFit/>
          </a:bodyPr>
          <a:lstStyle/>
          <a:p>
            <a:r>
              <a:rPr lang="en-US" sz="2400" dirty="0">
                <a:solidFill>
                  <a:schemeClr val="accent6">
                    <a:lumMod val="75000"/>
                  </a:schemeClr>
                </a:solidFill>
              </a:rPr>
              <a:t>Pre-flight Briefing</a:t>
            </a:r>
          </a:p>
        </p:txBody>
      </p:sp>
      <p:sp>
        <p:nvSpPr>
          <p:cNvPr id="4" name="TextBox 3"/>
          <p:cNvSpPr txBox="1"/>
          <p:nvPr/>
        </p:nvSpPr>
        <p:spPr>
          <a:xfrm>
            <a:off x="7796011" y="5273675"/>
            <a:ext cx="700833" cy="369332"/>
          </a:xfrm>
          <a:prstGeom prst="rect">
            <a:avLst/>
          </a:prstGeom>
          <a:noFill/>
        </p:spPr>
        <p:txBody>
          <a:bodyPr wrap="none" rtlCol="0">
            <a:spAutoFit/>
          </a:bodyPr>
          <a:lstStyle/>
          <a:p>
            <a:r>
              <a:rPr lang="en-US" dirty="0">
                <a:hlinkClick r:id="rId4" action="ppaction://hlinksldjump"/>
              </a:rPr>
              <a:t>video</a:t>
            </a:r>
            <a:endParaRPr lang="en-US" dirty="0"/>
          </a:p>
        </p:txBody>
      </p:sp>
    </p:spTree>
    <p:extLst>
      <p:ext uri="{BB962C8B-B14F-4D97-AF65-F5344CB8AC3E}">
        <p14:creationId xmlns:p14="http://schemas.microsoft.com/office/powerpoint/2010/main" val="117411687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1006475"/>
            <a:ext cx="9459912" cy="1831035"/>
          </a:xfrm>
          <a:prstGeom prst="rect">
            <a:avLst/>
          </a:prstGeom>
          <a:noFill/>
          <a:ln>
            <a:noFill/>
          </a:ln>
        </p:spPr>
        <p:txBody>
          <a:bodyPr wrap="square" lIns="90000" tIns="45000" rIns="90000" bIns="45000" anchorCtr="0" compatLnSpc="0">
            <a:spAutoFit/>
          </a:bodyPr>
          <a:lstStyle/>
          <a:p>
            <a:pPr lvl="0" hangingPunct="0"/>
            <a:r>
              <a:rPr lang="en-US" sz="1800" b="0" i="0" u="none" strike="noStrike" kern="1200" cap="none" dirty="0">
                <a:ln>
                  <a:noFill/>
                </a:ln>
                <a:latin typeface="Liberation Sans" pitchFamily="18"/>
                <a:ea typeface="Noto Sans CJK SC" pitchFamily="2"/>
                <a:cs typeface="Lohit Devanagari" pitchFamily="2"/>
              </a:rPr>
              <a:t>This presentation is publically available on </a:t>
            </a:r>
            <a:r>
              <a:rPr lang="en-US" sz="1800" b="0" i="0" u="none" strike="noStrike" kern="1200" cap="none" dirty="0" err="1">
                <a:ln>
                  <a:noFill/>
                </a:ln>
                <a:latin typeface="Liberation Sans" pitchFamily="18"/>
                <a:ea typeface="Noto Sans CJK SC" pitchFamily="2"/>
                <a:cs typeface="Lohit Devanagari" pitchFamily="2"/>
                <a:hlinkClick r:id="rId3"/>
              </a:rPr>
              <a:t>github</a:t>
            </a:r>
            <a:r>
              <a:rPr lang="en-US" dirty="0">
                <a:latin typeface="Liberation Sans" pitchFamily="18"/>
                <a:ea typeface="Noto Sans CJK SC" pitchFamily="2"/>
                <a:cs typeface="Lohit Devanagari" pitchFamily="2"/>
              </a:rPr>
              <a:t>: </a:t>
            </a:r>
          </a:p>
          <a:p>
            <a:pPr lvl="0" hangingPunct="0"/>
            <a:r>
              <a:rPr lang="en-US" dirty="0">
                <a:latin typeface="Liberation Sans" pitchFamily="18"/>
                <a:ea typeface="Noto Sans CJK SC" pitchFamily="2"/>
                <a:cs typeface="Lohit Devanagari" pitchFamily="2"/>
                <a:hlinkClick r:id="rId3"/>
              </a:rPr>
              <a:t>https://github.com/toddwestley/Arduinos-to-turn-equipped-bike-into-Joystick-with-throtle-axis</a:t>
            </a:r>
            <a:r>
              <a:rPr lang="en-US" dirty="0">
                <a:latin typeface="Liberation Sans" pitchFamily="18"/>
                <a:ea typeface="Noto Sans CJK SC" pitchFamily="2"/>
                <a:cs typeface="Lohit Devanagari" pitchFamily="2"/>
              </a:rPr>
              <a:t> so you can download these slides.</a:t>
            </a: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r>
              <a:rPr lang="en-US" sz="2800" dirty="0">
                <a:latin typeface="Liberation Sans" pitchFamily="18"/>
                <a:ea typeface="Noto Sans CJK SC" pitchFamily="2"/>
                <a:cs typeface="Lohit Devanagari" pitchFamily="2"/>
              </a:rPr>
              <a:t>Search on google for “</a:t>
            </a:r>
            <a:r>
              <a:rPr lang="en-US" sz="2800" dirty="0" err="1">
                <a:latin typeface="Liberation Sans" pitchFamily="18"/>
                <a:ea typeface="Noto Sans CJK SC" pitchFamily="2"/>
                <a:cs typeface="Lohit Devanagari" pitchFamily="2"/>
              </a:rPr>
              <a:t>toddwestley</a:t>
            </a:r>
            <a:r>
              <a:rPr lang="en-US" sz="2800" dirty="0">
                <a:latin typeface="Liberation Sans" pitchFamily="18"/>
                <a:ea typeface="Noto Sans CJK SC" pitchFamily="2"/>
                <a:cs typeface="Lohit Devanagari" pitchFamily="2"/>
              </a:rPr>
              <a:t> </a:t>
            </a:r>
            <a:r>
              <a:rPr lang="en-US" sz="2800" dirty="0" err="1">
                <a:latin typeface="Liberation Sans" pitchFamily="18"/>
                <a:ea typeface="Noto Sans CJK SC" pitchFamily="2"/>
                <a:cs typeface="Lohit Devanagari" pitchFamily="2"/>
              </a:rPr>
              <a:t>site:github.com</a:t>
            </a:r>
            <a:r>
              <a:rPr lang="en-US" sz="2800" dirty="0">
                <a:latin typeface="Liberation Sans" pitchFamily="18"/>
                <a:ea typeface="Noto Sans CJK SC" pitchFamily="2"/>
                <a:cs typeface="Lohit Devanagari" pitchFamily="2"/>
              </a:rPr>
              <a:t>”</a:t>
            </a: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p:txBody>
      </p:sp>
      <p:sp>
        <p:nvSpPr>
          <p:cNvPr id="3" name="Rectangle 2"/>
          <p:cNvSpPr/>
          <p:nvPr/>
        </p:nvSpPr>
        <p:spPr>
          <a:xfrm>
            <a:off x="456436" y="1463675"/>
            <a:ext cx="7479475" cy="533400"/>
          </a:xfrm>
          <a:prstGeom prst="rect">
            <a:avLst/>
          </a:prstGeom>
          <a:solidFill>
            <a:srgbClr val="FFFF00">
              <a:alpha val="2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239712" y="147926"/>
            <a:ext cx="3974999" cy="461665"/>
          </a:xfrm>
          <a:prstGeom prst="rect">
            <a:avLst/>
          </a:prstGeom>
          <a:noFill/>
        </p:spPr>
        <p:txBody>
          <a:bodyPr wrap="none" rtlCol="0">
            <a:spAutoFit/>
          </a:bodyPr>
          <a:lstStyle/>
          <a:p>
            <a:r>
              <a:rPr lang="en-US" sz="2400" dirty="0">
                <a:solidFill>
                  <a:schemeClr val="accent6">
                    <a:lumMod val="75000"/>
                  </a:schemeClr>
                </a:solidFill>
              </a:rPr>
              <a:t>Presentation Publicly Available</a:t>
            </a:r>
          </a:p>
        </p:txBody>
      </p:sp>
    </p:spTree>
    <p:extLst>
      <p:ext uri="{BB962C8B-B14F-4D97-AF65-F5344CB8AC3E}">
        <p14:creationId xmlns:p14="http://schemas.microsoft.com/office/powerpoint/2010/main" val="53622792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65760" y="274320"/>
            <a:ext cx="9509760" cy="1370159"/>
          </a:xfrm>
          <a:prstGeom prst="rect">
            <a:avLst/>
          </a:prstGeom>
          <a:noFill/>
          <a:ln>
            <a:noFill/>
          </a:ln>
        </p:spPr>
        <p:txBody>
          <a:bodyPr wrap="none" lIns="90000" tIns="45000" rIns="90000" bIns="45000" anchorCtr="0" compatLnSpc="0">
            <a:spAutoFit/>
          </a:bodyPr>
          <a:lstStyle/>
          <a:p>
            <a:pPr marL="0" marR="0" lvl="0" indent="0" hangingPunct="0">
              <a:lnSpc>
                <a:spcPct val="100000"/>
              </a:lnSpc>
              <a:spcBef>
                <a:spcPts val="0"/>
              </a:spcBef>
              <a:spcAft>
                <a:spcPts val="0"/>
              </a:spcAft>
              <a:buNone/>
              <a:tabLst/>
            </a:pPr>
            <a:r>
              <a:rPr lang="en-US" sz="1800" b="0" i="0" u="none" strike="noStrike" kern="1200" cap="none">
                <a:ln>
                  <a:noFill/>
                </a:ln>
                <a:latin typeface="Liberation Sans" pitchFamily="18"/>
                <a:ea typeface="Noto Sans CJK SC" pitchFamily="2"/>
                <a:cs typeface="Lohit Devanagari" pitchFamily="2"/>
              </a:rPr>
              <a:t>I am in debt to the Holy Spirit for gently encouraging me to move forward on this project.</a:t>
            </a:r>
          </a:p>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r>
              <a:rPr lang="en-US" sz="1800" b="0" i="0" u="none" strike="noStrike" kern="1200" cap="none">
                <a:ln>
                  <a:noFill/>
                </a:ln>
                <a:latin typeface="Liberation Sans" pitchFamily="18"/>
                <a:ea typeface="Noto Sans CJK SC" pitchFamily="2"/>
                <a:cs typeface="Lohit Devanagari" pitchFamily="2"/>
              </a:rPr>
              <a:t>If you are moved, please make a donation to:</a:t>
            </a:r>
          </a:p>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r>
              <a:rPr lang="en-US" sz="1800" b="0" i="0" u="none" strike="noStrike" kern="1200" cap="none">
                <a:ln>
                  <a:noFill/>
                </a:ln>
                <a:latin typeface="Liberation Sans" pitchFamily="18"/>
                <a:ea typeface="Noto Sans CJK SC" pitchFamily="2"/>
                <a:cs typeface="Lohit Devanagari" pitchFamily="2"/>
              </a:rPr>
              <a:t> </a:t>
            </a:r>
          </a:p>
        </p:txBody>
      </p:sp>
      <p:pic>
        <p:nvPicPr>
          <p:cNvPr id="3" name="Picture 2"/>
          <p:cNvPicPr>
            <a:picLocks noChangeAspect="1"/>
          </p:cNvPicPr>
          <p:nvPr/>
        </p:nvPicPr>
        <p:blipFill>
          <a:blip r:embed="rId3">
            <a:lum/>
            <a:alphaModFix/>
          </a:blip>
          <a:srcRect l="61486" t="47623" r="21274" b="37406"/>
          <a:stretch>
            <a:fillRect/>
          </a:stretch>
        </p:blipFill>
        <p:spPr>
          <a:xfrm>
            <a:off x="2529719" y="1371599"/>
            <a:ext cx="4053959" cy="1919880"/>
          </a:xfrm>
          <a:prstGeom prst="rect">
            <a:avLst/>
          </a:prstGeom>
          <a:noFill/>
          <a:ln>
            <a:noFill/>
          </a:ln>
        </p:spPr>
      </p:pic>
    </p:spTree>
    <p:extLst>
      <p:ext uri="{BB962C8B-B14F-4D97-AF65-F5344CB8AC3E}">
        <p14:creationId xmlns:p14="http://schemas.microsoft.com/office/powerpoint/2010/main" val="3415959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15912" y="4740275"/>
            <a:ext cx="1671740" cy="369332"/>
          </a:xfrm>
          <a:prstGeom prst="rect">
            <a:avLst/>
          </a:prstGeom>
          <a:noFill/>
        </p:spPr>
        <p:txBody>
          <a:bodyPr wrap="none" rtlCol="0">
            <a:spAutoFit/>
          </a:bodyPr>
          <a:lstStyle/>
          <a:p>
            <a:r>
              <a:rPr lang="en-US" dirty="0">
                <a:hlinkClick r:id="rId2" action="ppaction://hlinkfile"/>
              </a:rPr>
              <a:t>Video of a flight</a:t>
            </a:r>
            <a:endParaRPr lang="en-US" dirty="0"/>
          </a:p>
        </p:txBody>
      </p:sp>
      <p:sp>
        <p:nvSpPr>
          <p:cNvPr id="5" name="TextBox 4"/>
          <p:cNvSpPr txBox="1"/>
          <p:nvPr/>
        </p:nvSpPr>
        <p:spPr>
          <a:xfrm>
            <a:off x="5918286" y="4740275"/>
            <a:ext cx="2650597" cy="369332"/>
          </a:xfrm>
          <a:prstGeom prst="rect">
            <a:avLst/>
          </a:prstGeom>
          <a:noFill/>
        </p:spPr>
        <p:txBody>
          <a:bodyPr wrap="none" rtlCol="0">
            <a:spAutoFit/>
          </a:bodyPr>
          <a:lstStyle/>
          <a:p>
            <a:r>
              <a:rPr lang="en-US" dirty="0">
                <a:hlinkClick r:id="rId3" action="ppaction://hlinkfile"/>
              </a:rPr>
              <a:t>Video of Todd on a Trainer</a:t>
            </a:r>
            <a:endParaRPr lang="en-US" dirty="0"/>
          </a:p>
        </p:txBody>
      </p:sp>
      <p:pic>
        <p:nvPicPr>
          <p:cNvPr id="8194" name="Picture 2">
            <a:hlinkClick r:id="rId3" action="ppaction://hlinkfile"/>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779" t="6841" r="48181" b="15583"/>
          <a:stretch/>
        </p:blipFill>
        <p:spPr bwMode="auto">
          <a:xfrm>
            <a:off x="5918286" y="244475"/>
            <a:ext cx="3749388" cy="42740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95" name="Picture 3">
            <a:hlinkClick r:id="rId2" action="ppaction://hlinkfile"/>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2231" r="1926" b="14461"/>
          <a:stretch/>
        </p:blipFill>
        <p:spPr bwMode="auto">
          <a:xfrm>
            <a:off x="315912" y="248475"/>
            <a:ext cx="4395228" cy="2819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Rectangle 1"/>
          <p:cNvSpPr/>
          <p:nvPr/>
        </p:nvSpPr>
        <p:spPr>
          <a:xfrm>
            <a:off x="2948014" y="5129831"/>
            <a:ext cx="619080" cy="369332"/>
          </a:xfrm>
          <a:prstGeom prst="rect">
            <a:avLst/>
          </a:prstGeom>
        </p:spPr>
        <p:txBody>
          <a:bodyPr wrap="none">
            <a:spAutoFit/>
          </a:bodyPr>
          <a:lstStyle/>
          <a:p>
            <a:r>
              <a:rPr lang="en-US" dirty="0">
                <a:solidFill>
                  <a:schemeClr val="accent6">
                    <a:lumMod val="75000"/>
                  </a:schemeClr>
                </a:solidFill>
                <a:hlinkClick r:id="rId6" action="ppaction://hlinksldjump"/>
              </a:rPr>
              <a:t>back</a:t>
            </a:r>
            <a:endParaRPr lang="en-US" dirty="0">
              <a:solidFill>
                <a:schemeClr val="accent6">
                  <a:lumMod val="75000"/>
                </a:schemeClr>
              </a:solidFill>
            </a:endParaRPr>
          </a:p>
        </p:txBody>
      </p:sp>
    </p:spTree>
    <p:extLst>
      <p:ext uri="{BB962C8B-B14F-4D97-AF65-F5344CB8AC3E}">
        <p14:creationId xmlns:p14="http://schemas.microsoft.com/office/powerpoint/2010/main" val="19586890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17878" y="150003"/>
            <a:ext cx="4225580" cy="400110"/>
          </a:xfrm>
          <a:prstGeom prst="rect">
            <a:avLst/>
          </a:prstGeom>
          <a:noFill/>
        </p:spPr>
        <p:txBody>
          <a:bodyPr wrap="none" rtlCol="0">
            <a:spAutoFit/>
          </a:bodyPr>
          <a:lstStyle/>
          <a:p>
            <a:r>
              <a:rPr lang="en-US" sz="2000" dirty="0"/>
              <a:t>What will Todd use to exhibit this feat?</a:t>
            </a:r>
          </a:p>
        </p:txBody>
      </p:sp>
      <p:pic>
        <p:nvPicPr>
          <p:cNvPr id="6147" name="Picture 3" descr="C:\Users\Todd Westley\Downloads\IMG_20240129_08042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0712" y="1006475"/>
            <a:ext cx="2906711" cy="387561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5497512" y="22364"/>
            <a:ext cx="4196213" cy="5262979"/>
          </a:xfrm>
          <a:prstGeom prst="rect">
            <a:avLst/>
          </a:prstGeom>
          <a:noFill/>
        </p:spPr>
        <p:txBody>
          <a:bodyPr wrap="none" rtlCol="0">
            <a:spAutoFit/>
          </a:bodyPr>
          <a:lstStyle/>
          <a:p>
            <a:r>
              <a:rPr lang="en-US" sz="1600" dirty="0"/>
              <a:t>8020 structure to hold plank</a:t>
            </a:r>
          </a:p>
          <a:p>
            <a:r>
              <a:rPr lang="en-US" sz="1600" dirty="0"/>
              <a:t>Plank</a:t>
            </a:r>
          </a:p>
          <a:p>
            <a:pPr lvl="1"/>
            <a:r>
              <a:rPr lang="en-US" sz="1600" dirty="0"/>
              <a:t>Mouse</a:t>
            </a:r>
          </a:p>
          <a:p>
            <a:pPr lvl="1"/>
            <a:r>
              <a:rPr lang="en-US" sz="1600" dirty="0"/>
              <a:t>Mouse Pad</a:t>
            </a:r>
          </a:p>
          <a:p>
            <a:pPr lvl="1"/>
            <a:r>
              <a:rPr lang="en-US" sz="1600" dirty="0"/>
              <a:t>Mouse Pad support</a:t>
            </a:r>
          </a:p>
          <a:p>
            <a:pPr lvl="1"/>
            <a:r>
              <a:rPr lang="en-US" sz="1600" dirty="0"/>
              <a:t>Keyboard</a:t>
            </a:r>
          </a:p>
          <a:p>
            <a:pPr lvl="1"/>
            <a:r>
              <a:rPr lang="en-US" sz="1600" dirty="0"/>
              <a:t>Cover for key board</a:t>
            </a:r>
          </a:p>
          <a:p>
            <a:r>
              <a:rPr lang="en-US" sz="1600" dirty="0"/>
              <a:t>Structure for Arduinos</a:t>
            </a:r>
          </a:p>
          <a:p>
            <a:pPr lvl="1"/>
            <a:r>
              <a:rPr lang="en-US" sz="1600" dirty="0"/>
              <a:t>Arduino Leonardo</a:t>
            </a:r>
          </a:p>
          <a:p>
            <a:pPr lvl="1"/>
            <a:r>
              <a:rPr lang="en-US" sz="1600" dirty="0"/>
              <a:t>Arduino Uno </a:t>
            </a:r>
            <a:r>
              <a:rPr lang="en-US" sz="1600" dirty="0" err="1"/>
              <a:t>Wifi</a:t>
            </a:r>
            <a:r>
              <a:rPr lang="en-US" sz="1600" dirty="0"/>
              <a:t> Rev 2</a:t>
            </a:r>
          </a:p>
          <a:p>
            <a:pPr lvl="1"/>
            <a:r>
              <a:rPr lang="en-US" sz="1600" dirty="0"/>
              <a:t>Tupperware to hold Arduinos</a:t>
            </a:r>
          </a:p>
          <a:p>
            <a:pPr lvl="1"/>
            <a:r>
              <a:rPr lang="en-US" sz="1600" dirty="0"/>
              <a:t>USB hub</a:t>
            </a:r>
          </a:p>
          <a:p>
            <a:pPr lvl="1"/>
            <a:r>
              <a:rPr lang="en-US" sz="1600" dirty="0"/>
              <a:t>USB Type B cable for Uno </a:t>
            </a:r>
            <a:r>
              <a:rPr lang="en-US" sz="1600" dirty="0" err="1"/>
              <a:t>Wifi</a:t>
            </a:r>
            <a:r>
              <a:rPr lang="en-US" sz="1600" dirty="0"/>
              <a:t> Rev2</a:t>
            </a:r>
          </a:p>
          <a:p>
            <a:pPr lvl="1"/>
            <a:r>
              <a:rPr lang="en-US" sz="1600" dirty="0"/>
              <a:t>USB cable for Leonardo</a:t>
            </a:r>
          </a:p>
          <a:p>
            <a:pPr lvl="1"/>
            <a:r>
              <a:rPr lang="en-US" sz="1600" dirty="0"/>
              <a:t>3 wires for Arduino communication</a:t>
            </a:r>
          </a:p>
          <a:p>
            <a:r>
              <a:rPr lang="en-US" sz="1600" dirty="0"/>
              <a:t>Front wheel support and board to raise </a:t>
            </a:r>
            <a:r>
              <a:rPr lang="en-US" sz="1600" dirty="0" err="1"/>
              <a:t>whl</a:t>
            </a:r>
            <a:r>
              <a:rPr lang="en-US" sz="1600" dirty="0"/>
              <a:t>. spt.</a:t>
            </a:r>
          </a:p>
          <a:p>
            <a:r>
              <a:rPr lang="en-US" sz="1600" dirty="0"/>
              <a:t>Bike Trainer</a:t>
            </a:r>
          </a:p>
          <a:p>
            <a:r>
              <a:rPr lang="en-US" sz="1600" dirty="0"/>
              <a:t>Bike (not shown; with speed sensor)</a:t>
            </a:r>
          </a:p>
          <a:p>
            <a:r>
              <a:rPr lang="en-US" sz="1600" dirty="0"/>
              <a:t>Fans (not shown)</a:t>
            </a:r>
          </a:p>
          <a:p>
            <a:r>
              <a:rPr lang="en-US" sz="1600" dirty="0"/>
              <a:t>Screen (not shown)</a:t>
            </a:r>
          </a:p>
          <a:p>
            <a:r>
              <a:rPr lang="en-US" sz="1600" dirty="0"/>
              <a:t>PC (not shown)</a:t>
            </a:r>
          </a:p>
        </p:txBody>
      </p:sp>
      <p:cxnSp>
        <p:nvCxnSpPr>
          <p:cNvPr id="5" name="Straight Arrow Connector 4"/>
          <p:cNvCxnSpPr/>
          <p:nvPr/>
        </p:nvCxnSpPr>
        <p:spPr>
          <a:xfrm flipH="1">
            <a:off x="2297114" y="550113"/>
            <a:ext cx="3276598" cy="1446962"/>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H="1">
            <a:off x="3135314" y="1920875"/>
            <a:ext cx="2362198" cy="5334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H="1">
            <a:off x="2074070" y="4054475"/>
            <a:ext cx="3499642" cy="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H="1" flipV="1">
            <a:off x="2830514" y="3063875"/>
            <a:ext cx="2666998" cy="7620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H="1">
            <a:off x="2519149" y="244475"/>
            <a:ext cx="2978363" cy="12954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44065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564312" y="168275"/>
            <a:ext cx="1148199" cy="369332"/>
          </a:xfrm>
          <a:prstGeom prst="rect">
            <a:avLst/>
          </a:prstGeom>
          <a:noFill/>
        </p:spPr>
        <p:txBody>
          <a:bodyPr wrap="none" rtlCol="0">
            <a:spAutoFit/>
          </a:bodyPr>
          <a:lstStyle/>
          <a:p>
            <a:r>
              <a:rPr lang="en-US" dirty="0"/>
              <a:t>Starter list</a:t>
            </a:r>
          </a:p>
        </p:txBody>
      </p:sp>
      <p:sp>
        <p:nvSpPr>
          <p:cNvPr id="6" name="TextBox 5"/>
          <p:cNvSpPr txBox="1"/>
          <p:nvPr/>
        </p:nvSpPr>
        <p:spPr>
          <a:xfrm>
            <a:off x="1657277" y="168275"/>
            <a:ext cx="1098058" cy="369332"/>
          </a:xfrm>
          <a:prstGeom prst="rect">
            <a:avLst/>
          </a:prstGeom>
          <a:noFill/>
        </p:spPr>
        <p:txBody>
          <a:bodyPr wrap="none" rtlCol="0">
            <a:spAutoFit/>
          </a:bodyPr>
          <a:lstStyle/>
          <a:p>
            <a:r>
              <a:rPr lang="en-US" dirty="0"/>
              <a:t>Todd’s list</a:t>
            </a:r>
          </a:p>
        </p:txBody>
      </p:sp>
      <p:sp>
        <p:nvSpPr>
          <p:cNvPr id="2" name="Rectangle 1"/>
          <p:cNvSpPr/>
          <p:nvPr/>
        </p:nvSpPr>
        <p:spPr>
          <a:xfrm>
            <a:off x="392112" y="412073"/>
            <a:ext cx="5038725" cy="5262979"/>
          </a:xfrm>
          <a:prstGeom prst="rect">
            <a:avLst/>
          </a:prstGeom>
        </p:spPr>
        <p:txBody>
          <a:bodyPr>
            <a:spAutoFit/>
          </a:bodyPr>
          <a:lstStyle/>
          <a:p>
            <a:r>
              <a:rPr lang="en-US" sz="1600" dirty="0"/>
              <a:t>8020 structure to hold plank</a:t>
            </a:r>
          </a:p>
          <a:p>
            <a:r>
              <a:rPr lang="en-US" sz="1600" dirty="0"/>
              <a:t>Plank</a:t>
            </a:r>
          </a:p>
          <a:p>
            <a:pPr lvl="1"/>
            <a:r>
              <a:rPr lang="en-US" sz="1600" dirty="0"/>
              <a:t>Mouse</a:t>
            </a:r>
          </a:p>
          <a:p>
            <a:pPr lvl="1"/>
            <a:r>
              <a:rPr lang="en-US" sz="1600" dirty="0"/>
              <a:t>Mouse Pad</a:t>
            </a:r>
          </a:p>
          <a:p>
            <a:pPr lvl="1"/>
            <a:r>
              <a:rPr lang="en-US" sz="1600" dirty="0"/>
              <a:t>Mouse Pad support</a:t>
            </a:r>
          </a:p>
          <a:p>
            <a:pPr lvl="1"/>
            <a:r>
              <a:rPr lang="en-US" sz="1600" dirty="0"/>
              <a:t>Keyboard</a:t>
            </a:r>
          </a:p>
          <a:p>
            <a:pPr lvl="1"/>
            <a:r>
              <a:rPr lang="en-US" sz="1600" dirty="0"/>
              <a:t>Cover for key board</a:t>
            </a:r>
          </a:p>
          <a:p>
            <a:r>
              <a:rPr lang="en-US" sz="1600" dirty="0"/>
              <a:t>Structure for Arduinos</a:t>
            </a:r>
          </a:p>
          <a:p>
            <a:pPr lvl="1"/>
            <a:r>
              <a:rPr lang="en-US" sz="1600" dirty="0"/>
              <a:t>Arduino Leonardo</a:t>
            </a:r>
          </a:p>
          <a:p>
            <a:pPr lvl="1"/>
            <a:r>
              <a:rPr lang="en-US" sz="1600" dirty="0"/>
              <a:t>Arduino Uno </a:t>
            </a:r>
            <a:r>
              <a:rPr lang="en-US" sz="1600" dirty="0" err="1"/>
              <a:t>Wifi</a:t>
            </a:r>
            <a:r>
              <a:rPr lang="en-US" sz="1600" dirty="0"/>
              <a:t> Rev 2</a:t>
            </a:r>
          </a:p>
          <a:p>
            <a:pPr lvl="1"/>
            <a:r>
              <a:rPr lang="en-US" sz="1600" dirty="0"/>
              <a:t>Tupperware to hold Arduinos</a:t>
            </a:r>
          </a:p>
          <a:p>
            <a:pPr lvl="1"/>
            <a:r>
              <a:rPr lang="en-US" sz="1600" dirty="0"/>
              <a:t>USB hub</a:t>
            </a:r>
          </a:p>
          <a:p>
            <a:pPr lvl="1"/>
            <a:r>
              <a:rPr lang="en-US" sz="1600" dirty="0"/>
              <a:t>USB Type B cable for Uno </a:t>
            </a:r>
            <a:r>
              <a:rPr lang="en-US" sz="1600" dirty="0" err="1"/>
              <a:t>Wifi</a:t>
            </a:r>
            <a:r>
              <a:rPr lang="en-US" sz="1600" dirty="0"/>
              <a:t> Rev2</a:t>
            </a:r>
          </a:p>
          <a:p>
            <a:pPr lvl="1"/>
            <a:r>
              <a:rPr lang="en-US" sz="1600" dirty="0"/>
              <a:t>USB cable for Leonardo</a:t>
            </a:r>
          </a:p>
          <a:p>
            <a:pPr lvl="1"/>
            <a:r>
              <a:rPr lang="en-US" sz="1600" dirty="0"/>
              <a:t>3 wires for Arduino communication</a:t>
            </a:r>
          </a:p>
          <a:p>
            <a:r>
              <a:rPr lang="en-US" sz="1600" dirty="0"/>
              <a:t>Front wheel support and board to raise </a:t>
            </a:r>
            <a:r>
              <a:rPr lang="en-US" sz="1600" dirty="0" err="1"/>
              <a:t>whl</a:t>
            </a:r>
            <a:r>
              <a:rPr lang="en-US" sz="1600" dirty="0"/>
              <a:t>. spt.</a:t>
            </a:r>
          </a:p>
          <a:p>
            <a:r>
              <a:rPr lang="en-US" sz="1600" dirty="0"/>
              <a:t>Bike Trainer</a:t>
            </a:r>
          </a:p>
          <a:p>
            <a:r>
              <a:rPr lang="en-US" sz="1600" dirty="0"/>
              <a:t>Bike (not shown; with speed sensor)</a:t>
            </a:r>
          </a:p>
          <a:p>
            <a:r>
              <a:rPr lang="en-US" sz="1600" dirty="0"/>
              <a:t>Fans (not shown)</a:t>
            </a:r>
          </a:p>
          <a:p>
            <a:r>
              <a:rPr lang="en-US" sz="1600" dirty="0"/>
              <a:t>Screen (not shown)</a:t>
            </a:r>
          </a:p>
          <a:p>
            <a:r>
              <a:rPr lang="en-US" sz="1600" dirty="0"/>
              <a:t>PC (not shown)</a:t>
            </a:r>
          </a:p>
        </p:txBody>
      </p:sp>
      <p:sp>
        <p:nvSpPr>
          <p:cNvPr id="7" name="Rectangle 6"/>
          <p:cNvSpPr/>
          <p:nvPr/>
        </p:nvSpPr>
        <p:spPr>
          <a:xfrm>
            <a:off x="4887912" y="412073"/>
            <a:ext cx="5038725" cy="5262979"/>
          </a:xfrm>
          <a:prstGeom prst="rect">
            <a:avLst/>
          </a:prstGeom>
        </p:spPr>
        <p:txBody>
          <a:bodyPr>
            <a:spAutoFit/>
          </a:bodyPr>
          <a:lstStyle/>
          <a:p>
            <a:r>
              <a:rPr lang="en-US" sz="1600" dirty="0"/>
              <a:t>Ironing board</a:t>
            </a:r>
          </a:p>
          <a:p>
            <a:r>
              <a:rPr lang="en-US" sz="1600" dirty="0"/>
              <a:t>Plank</a:t>
            </a:r>
          </a:p>
          <a:p>
            <a:pPr lvl="1"/>
            <a:r>
              <a:rPr lang="en-US" sz="1600" dirty="0"/>
              <a:t>Mouse</a:t>
            </a:r>
          </a:p>
          <a:p>
            <a:pPr lvl="1"/>
            <a:r>
              <a:rPr lang="en-US" sz="1600" dirty="0"/>
              <a:t>Mouse Pad</a:t>
            </a:r>
          </a:p>
          <a:p>
            <a:pPr lvl="1"/>
            <a:r>
              <a:rPr lang="en-US" sz="1600" dirty="0"/>
              <a:t>Mouse Pad support</a:t>
            </a:r>
          </a:p>
          <a:p>
            <a:pPr lvl="1"/>
            <a:r>
              <a:rPr lang="en-US" sz="1600" dirty="0"/>
              <a:t>Keyboard</a:t>
            </a:r>
          </a:p>
          <a:p>
            <a:pPr lvl="1"/>
            <a:r>
              <a:rPr lang="en-US" sz="1600" dirty="0">
                <a:solidFill>
                  <a:schemeClr val="bg1">
                    <a:lumMod val="75000"/>
                  </a:schemeClr>
                </a:solidFill>
              </a:rPr>
              <a:t>Cover for key board</a:t>
            </a:r>
          </a:p>
          <a:p>
            <a:r>
              <a:rPr lang="en-US" sz="1600" dirty="0"/>
              <a:t>Structure for Arduinos</a:t>
            </a:r>
          </a:p>
          <a:p>
            <a:pPr lvl="1"/>
            <a:r>
              <a:rPr lang="en-US" sz="1600" dirty="0"/>
              <a:t>Arduino Leonardo</a:t>
            </a:r>
          </a:p>
          <a:p>
            <a:pPr lvl="1"/>
            <a:r>
              <a:rPr lang="en-US" sz="1600" dirty="0"/>
              <a:t>Arduino Uno </a:t>
            </a:r>
            <a:r>
              <a:rPr lang="en-US" sz="1600" dirty="0" err="1"/>
              <a:t>Wifi</a:t>
            </a:r>
            <a:r>
              <a:rPr lang="en-US" sz="1600" dirty="0"/>
              <a:t> Rev 2</a:t>
            </a:r>
          </a:p>
          <a:p>
            <a:pPr lvl="1"/>
            <a:r>
              <a:rPr lang="en-US" sz="1600" dirty="0">
                <a:solidFill>
                  <a:schemeClr val="bg1">
                    <a:lumMod val="75000"/>
                  </a:schemeClr>
                </a:solidFill>
              </a:rPr>
              <a:t>Tupperware to hold Arduinos</a:t>
            </a:r>
          </a:p>
          <a:p>
            <a:pPr lvl="1"/>
            <a:r>
              <a:rPr lang="en-US" sz="1600" dirty="0"/>
              <a:t>USB hub</a:t>
            </a:r>
          </a:p>
          <a:p>
            <a:pPr lvl="1"/>
            <a:r>
              <a:rPr lang="en-US" sz="1600" dirty="0"/>
              <a:t>USB Type B cable for Uno </a:t>
            </a:r>
            <a:r>
              <a:rPr lang="en-US" sz="1600" dirty="0" err="1"/>
              <a:t>Wifi</a:t>
            </a:r>
            <a:r>
              <a:rPr lang="en-US" sz="1600" dirty="0"/>
              <a:t> Rev2</a:t>
            </a:r>
          </a:p>
          <a:p>
            <a:pPr lvl="1"/>
            <a:r>
              <a:rPr lang="en-US" sz="1600" dirty="0"/>
              <a:t>USB cable for Leonardo</a:t>
            </a:r>
          </a:p>
          <a:p>
            <a:pPr lvl="1"/>
            <a:r>
              <a:rPr lang="en-US" sz="1600" dirty="0"/>
              <a:t>3 wires for Arduino communication</a:t>
            </a:r>
          </a:p>
          <a:p>
            <a:r>
              <a:rPr lang="en-US" sz="1600" dirty="0"/>
              <a:t>Front wheel support and </a:t>
            </a:r>
            <a:r>
              <a:rPr lang="en-US" sz="1600" dirty="0">
                <a:solidFill>
                  <a:schemeClr val="bg1">
                    <a:lumMod val="75000"/>
                  </a:schemeClr>
                </a:solidFill>
              </a:rPr>
              <a:t>board</a:t>
            </a:r>
            <a:r>
              <a:rPr lang="en-US" sz="1600" dirty="0"/>
              <a:t> to raise </a:t>
            </a:r>
            <a:r>
              <a:rPr lang="en-US" sz="1600" dirty="0" err="1"/>
              <a:t>whl</a:t>
            </a:r>
            <a:r>
              <a:rPr lang="en-US" sz="1600" dirty="0"/>
              <a:t>. spt.</a:t>
            </a:r>
          </a:p>
          <a:p>
            <a:r>
              <a:rPr lang="en-US" sz="1600" dirty="0"/>
              <a:t>Bike Trainer</a:t>
            </a:r>
          </a:p>
          <a:p>
            <a:r>
              <a:rPr lang="en-US" sz="1600" dirty="0"/>
              <a:t>Bike (not shown; with speed sensor)</a:t>
            </a:r>
          </a:p>
          <a:p>
            <a:r>
              <a:rPr lang="en-US" sz="1600" dirty="0">
                <a:solidFill>
                  <a:schemeClr val="bg1">
                    <a:lumMod val="75000"/>
                  </a:schemeClr>
                </a:solidFill>
              </a:rPr>
              <a:t>Fans (not shown)</a:t>
            </a:r>
          </a:p>
          <a:p>
            <a:r>
              <a:rPr lang="en-US" sz="1600" dirty="0"/>
              <a:t>Screen (not shown)</a:t>
            </a:r>
          </a:p>
          <a:p>
            <a:r>
              <a:rPr lang="en-US" sz="1600" dirty="0"/>
              <a:t>PC (not shown)</a:t>
            </a:r>
          </a:p>
        </p:txBody>
      </p:sp>
    </p:spTree>
    <p:extLst>
      <p:ext uri="{BB962C8B-B14F-4D97-AF65-F5344CB8AC3E}">
        <p14:creationId xmlns:p14="http://schemas.microsoft.com/office/powerpoint/2010/main" val="109547170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15912" y="168275"/>
            <a:ext cx="9067800" cy="1477328"/>
          </a:xfrm>
          <a:prstGeom prst="rect">
            <a:avLst/>
          </a:prstGeom>
          <a:noFill/>
        </p:spPr>
        <p:txBody>
          <a:bodyPr wrap="square" rtlCol="0">
            <a:spAutoFit/>
          </a:bodyPr>
          <a:lstStyle/>
          <a:p>
            <a:r>
              <a:rPr lang="en-US" dirty="0"/>
              <a:t>What if my laptop computer has </a:t>
            </a:r>
            <a:r>
              <a:rPr lang="en-US" dirty="0" err="1"/>
              <a:t>bluetooth</a:t>
            </a:r>
            <a:r>
              <a:rPr lang="en-US" dirty="0"/>
              <a:t> already!</a:t>
            </a:r>
          </a:p>
          <a:p>
            <a:pPr lvl="1"/>
            <a:r>
              <a:rPr lang="en-US" dirty="0"/>
              <a:t>Linux 	</a:t>
            </a:r>
            <a:r>
              <a:rPr lang="en-US" dirty="0">
                <a:sym typeface="Wingdings" panose="05000000000000000000" pitchFamily="2" charset="2"/>
              </a:rPr>
              <a:t> 	Great: I already wrote software (modified </a:t>
            </a:r>
            <a:r>
              <a:rPr lang="en-US" dirty="0" err="1">
                <a:sym typeface="Wingdings" panose="05000000000000000000" pitchFamily="2" charset="2"/>
              </a:rPr>
              <a:t>gatttool</a:t>
            </a:r>
            <a:r>
              <a:rPr lang="en-US" dirty="0">
                <a:sym typeface="Wingdings" panose="05000000000000000000" pitchFamily="2" charset="2"/>
              </a:rPr>
              <a:t>)</a:t>
            </a:r>
          </a:p>
          <a:p>
            <a:pPr lvl="5"/>
            <a:r>
              <a:rPr lang="en-US" b="1" dirty="0">
                <a:solidFill>
                  <a:srgbClr val="FF0000"/>
                </a:solidFill>
                <a:sym typeface="Wingdings" panose="05000000000000000000" pitchFamily="2" charset="2"/>
              </a:rPr>
              <a:t>	SUDO</a:t>
            </a:r>
            <a:r>
              <a:rPr lang="en-US" dirty="0">
                <a:sym typeface="Wingdings" panose="05000000000000000000" pitchFamily="2" charset="2"/>
              </a:rPr>
              <a:t> required each time the software is executed </a:t>
            </a:r>
          </a:p>
          <a:p>
            <a:pPr lvl="1"/>
            <a:r>
              <a:rPr lang="en-US" dirty="0">
                <a:sym typeface="Wingdings" panose="05000000000000000000" pitchFamily="2" charset="2"/>
              </a:rPr>
              <a:t>Windows 	 	I wrote software that Google suggests got a virus</a:t>
            </a:r>
          </a:p>
          <a:p>
            <a:pPr lvl="5"/>
            <a:r>
              <a:rPr lang="en-US" dirty="0">
                <a:sym typeface="Wingdings" panose="05000000000000000000" pitchFamily="2" charset="2"/>
              </a:rPr>
              <a:t>	Software written in </a:t>
            </a:r>
            <a:r>
              <a:rPr lang="en-US" dirty="0" err="1">
                <a:sym typeface="Wingdings" panose="05000000000000000000" pitchFamily="2" charset="2"/>
              </a:rPr>
              <a:t>VisualStudioCode</a:t>
            </a:r>
            <a:r>
              <a:rPr lang="en-US" dirty="0">
                <a:sym typeface="Wingdings" panose="05000000000000000000" pitchFamily="2" charset="2"/>
              </a:rPr>
              <a:t> : 20 Gigabyte download</a:t>
            </a:r>
            <a:endParaRPr lang="en-US" dirty="0"/>
          </a:p>
        </p:txBody>
      </p:sp>
    </p:spTree>
    <p:extLst>
      <p:ext uri="{BB962C8B-B14F-4D97-AF65-F5344CB8AC3E}">
        <p14:creationId xmlns:p14="http://schemas.microsoft.com/office/powerpoint/2010/main" val="2782547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5646276" y="923298"/>
            <a:ext cx="1527636" cy="229600"/>
          </a:xfrm>
          <a:prstGeom prst="rect">
            <a:avLst/>
          </a:prstGeom>
          <a:solidFill>
            <a:srgbClr val="FFFF00">
              <a:alpha val="1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47"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2319" t="29491" r="1192" b="26455"/>
          <a:stretch/>
        </p:blipFill>
        <p:spPr bwMode="auto">
          <a:xfrm>
            <a:off x="40133" y="625475"/>
            <a:ext cx="9752453" cy="3200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0"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42608" t="47499" r="27891" b="34349"/>
          <a:stretch/>
        </p:blipFill>
        <p:spPr bwMode="auto">
          <a:xfrm>
            <a:off x="5802312" y="3911599"/>
            <a:ext cx="3596788" cy="15906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3" name="Straight Arrow Connector 2"/>
          <p:cNvCxnSpPr/>
          <p:nvPr/>
        </p:nvCxnSpPr>
        <p:spPr>
          <a:xfrm>
            <a:off x="3821112" y="4359275"/>
            <a:ext cx="3048000" cy="347662"/>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1763712" y="4174609"/>
            <a:ext cx="1871731" cy="369332"/>
          </a:xfrm>
          <a:prstGeom prst="rect">
            <a:avLst/>
          </a:prstGeom>
          <a:noFill/>
        </p:spPr>
        <p:txBody>
          <a:bodyPr wrap="none" rtlCol="0">
            <a:spAutoFit/>
          </a:bodyPr>
          <a:lstStyle/>
          <a:p>
            <a:r>
              <a:rPr lang="en-US" dirty="0"/>
              <a:t>Todd resided here</a:t>
            </a:r>
          </a:p>
        </p:txBody>
      </p:sp>
      <p:sp>
        <p:nvSpPr>
          <p:cNvPr id="5" name="TextBox 4"/>
          <p:cNvSpPr txBox="1"/>
          <p:nvPr/>
        </p:nvSpPr>
        <p:spPr>
          <a:xfrm>
            <a:off x="239712" y="147926"/>
            <a:ext cx="4641784" cy="461665"/>
          </a:xfrm>
          <a:prstGeom prst="rect">
            <a:avLst/>
          </a:prstGeom>
          <a:noFill/>
        </p:spPr>
        <p:txBody>
          <a:bodyPr wrap="none" rtlCol="0">
            <a:spAutoFit/>
          </a:bodyPr>
          <a:lstStyle/>
          <a:p>
            <a:r>
              <a:rPr lang="en-US" sz="2400" dirty="0">
                <a:solidFill>
                  <a:schemeClr val="accent6">
                    <a:lumMod val="75000"/>
                  </a:schemeClr>
                </a:solidFill>
              </a:rPr>
              <a:t>Justification Why Todd is Presenting</a:t>
            </a:r>
          </a:p>
        </p:txBody>
      </p:sp>
    </p:spTree>
    <p:extLst>
      <p:ext uri="{BB962C8B-B14F-4D97-AF65-F5344CB8AC3E}">
        <p14:creationId xmlns:p14="http://schemas.microsoft.com/office/powerpoint/2010/main" val="361634933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20712" y="549275"/>
            <a:ext cx="8804718" cy="2585323"/>
          </a:xfrm>
          <a:prstGeom prst="rect">
            <a:avLst/>
          </a:prstGeom>
          <a:noFill/>
        </p:spPr>
        <p:txBody>
          <a:bodyPr wrap="none" rtlCol="0">
            <a:spAutoFit/>
          </a:bodyPr>
          <a:lstStyle/>
          <a:p>
            <a:r>
              <a:rPr lang="en-US" dirty="0"/>
              <a:t>Possible questions:</a:t>
            </a:r>
          </a:p>
          <a:p>
            <a:pPr lvl="1"/>
            <a:r>
              <a:rPr lang="en-US" dirty="0"/>
              <a:t>Did you make a quiz so Ohio PE’s could earn a CEU?</a:t>
            </a:r>
          </a:p>
          <a:p>
            <a:pPr lvl="1"/>
            <a:r>
              <a:rPr lang="en-US" dirty="0"/>
              <a:t>Can you better illustrate/explain the math involved?</a:t>
            </a:r>
          </a:p>
          <a:p>
            <a:pPr lvl="2"/>
            <a:r>
              <a:rPr lang="en-US" dirty="0"/>
              <a:t>Could have used a Laplace transform?</a:t>
            </a:r>
          </a:p>
          <a:p>
            <a:pPr lvl="1"/>
            <a:r>
              <a:rPr lang="en-US" dirty="0"/>
              <a:t>Can you explain the parameters that dictate the throttle position?</a:t>
            </a:r>
          </a:p>
          <a:p>
            <a:pPr lvl="1"/>
            <a:r>
              <a:rPr lang="en-US" dirty="0"/>
              <a:t>Did you know trainer resistance fades during their use?  Did you take this into account?</a:t>
            </a:r>
          </a:p>
          <a:p>
            <a:pPr lvl="1"/>
            <a:r>
              <a:rPr lang="en-US" dirty="0"/>
              <a:t>How do turn on/off the glide slope indicator?</a:t>
            </a:r>
          </a:p>
          <a:p>
            <a:pPr lvl="1"/>
            <a:endParaRPr lang="en-US" dirty="0"/>
          </a:p>
          <a:p>
            <a:pPr lvl="1"/>
            <a:endParaRPr lang="en-US" dirty="0"/>
          </a:p>
        </p:txBody>
      </p:sp>
    </p:spTree>
    <p:extLst>
      <p:ext uri="{BB962C8B-B14F-4D97-AF65-F5344CB8AC3E}">
        <p14:creationId xmlns:p14="http://schemas.microsoft.com/office/powerpoint/2010/main" val="17988499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20712" y="244475"/>
            <a:ext cx="7322710" cy="5078313"/>
          </a:xfrm>
          <a:prstGeom prst="rect">
            <a:avLst/>
          </a:prstGeom>
          <a:noFill/>
        </p:spPr>
        <p:txBody>
          <a:bodyPr wrap="none" rtlCol="0">
            <a:spAutoFit/>
          </a:bodyPr>
          <a:lstStyle/>
          <a:p>
            <a:r>
              <a:rPr lang="en-US" dirty="0"/>
              <a:t>How can I do this?</a:t>
            </a:r>
          </a:p>
          <a:p>
            <a:pPr lvl="1"/>
            <a:r>
              <a:rPr lang="en-US" dirty="0"/>
              <a:t>Get a trainer, Wahoo sensor, Arduino Leonardo, Arduino Uno </a:t>
            </a:r>
            <a:r>
              <a:rPr lang="en-US" dirty="0" err="1"/>
              <a:t>Wifi</a:t>
            </a:r>
            <a:r>
              <a:rPr lang="en-US" dirty="0"/>
              <a:t> Rev2</a:t>
            </a:r>
          </a:p>
          <a:p>
            <a:pPr lvl="2"/>
            <a:r>
              <a:rPr lang="en-US" dirty="0"/>
              <a:t>You may want a 60mm OD x 3.5mm wide </a:t>
            </a:r>
            <a:r>
              <a:rPr lang="en-US" dirty="0" err="1"/>
              <a:t>o-ring</a:t>
            </a:r>
            <a:endParaRPr lang="en-US" dirty="0"/>
          </a:p>
          <a:p>
            <a:pPr lvl="2"/>
            <a:r>
              <a:rPr lang="en-US" dirty="0"/>
              <a:t>Get at least a something to absorb your sweat</a:t>
            </a:r>
          </a:p>
          <a:p>
            <a:pPr lvl="2"/>
            <a:r>
              <a:rPr lang="en-US" dirty="0"/>
              <a:t>Get bike trainer</a:t>
            </a:r>
          </a:p>
          <a:p>
            <a:pPr lvl="1"/>
            <a:r>
              <a:rPr lang="en-US" dirty="0"/>
              <a:t>Program the Arduinos</a:t>
            </a:r>
          </a:p>
          <a:p>
            <a:pPr lvl="1"/>
            <a:r>
              <a:rPr lang="en-US" dirty="0"/>
              <a:t>Make a desk to go over your bike on the trainer</a:t>
            </a:r>
          </a:p>
          <a:p>
            <a:pPr lvl="2"/>
            <a:r>
              <a:rPr lang="en-US" dirty="0"/>
              <a:t>Buy keyboard and water shield for the keyboard</a:t>
            </a:r>
          </a:p>
          <a:p>
            <a:pPr lvl="1"/>
            <a:r>
              <a:rPr lang="en-US" dirty="0"/>
              <a:t> Learn the MAC address of your Wahoo sensor</a:t>
            </a:r>
          </a:p>
          <a:p>
            <a:pPr lvl="2"/>
            <a:r>
              <a:rPr lang="en-US" dirty="0"/>
              <a:t>Use cell phone App </a:t>
            </a:r>
            <a:r>
              <a:rPr lang="en-US" dirty="0" err="1"/>
              <a:t>LightBlue</a:t>
            </a:r>
            <a:endParaRPr lang="en-US" dirty="0"/>
          </a:p>
          <a:p>
            <a:pPr lvl="1"/>
            <a:r>
              <a:rPr lang="en-US" dirty="0"/>
              <a:t>Rewrite the code of the Arduinos</a:t>
            </a:r>
          </a:p>
          <a:p>
            <a:pPr lvl="2"/>
            <a:r>
              <a:rPr lang="en-US" dirty="0"/>
              <a:t>You need the MAC address for the Uno </a:t>
            </a:r>
            <a:r>
              <a:rPr lang="en-US" dirty="0" err="1"/>
              <a:t>Wifi</a:t>
            </a:r>
            <a:r>
              <a:rPr lang="en-US" dirty="0"/>
              <a:t> Rev2</a:t>
            </a:r>
          </a:p>
          <a:p>
            <a:pPr lvl="2"/>
            <a:r>
              <a:rPr lang="en-US" dirty="0"/>
              <a:t>You need to set you parameters for Leonardo code</a:t>
            </a:r>
          </a:p>
          <a:p>
            <a:pPr lvl="3"/>
            <a:r>
              <a:rPr lang="en-US" dirty="0"/>
              <a:t>There is a spreadsheet embedded to help you</a:t>
            </a:r>
          </a:p>
          <a:p>
            <a:pPr lvl="3"/>
            <a:r>
              <a:rPr lang="en-US" dirty="0"/>
              <a:t>Ride the trainer for a exercise period of choice (I used 1 hour)</a:t>
            </a:r>
          </a:p>
          <a:p>
            <a:pPr lvl="1"/>
            <a:r>
              <a:rPr lang="en-US" dirty="0"/>
              <a:t>Learn to use flight simulator</a:t>
            </a:r>
          </a:p>
          <a:p>
            <a:pPr lvl="2"/>
            <a:r>
              <a:rPr lang="en-US" dirty="0"/>
              <a:t>KTTS in Florida is a 3 miles long by 300 feet wide!</a:t>
            </a:r>
          </a:p>
          <a:p>
            <a:pPr lvl="1"/>
            <a:r>
              <a:rPr lang="en-US" dirty="0"/>
              <a:t>Post your questions on GITHUB and I will answer them there.</a:t>
            </a:r>
          </a:p>
        </p:txBody>
      </p:sp>
    </p:spTree>
    <p:extLst>
      <p:ext uri="{BB962C8B-B14F-4D97-AF65-F5344CB8AC3E}">
        <p14:creationId xmlns:p14="http://schemas.microsoft.com/office/powerpoint/2010/main" val="350775308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49147" y="396875"/>
            <a:ext cx="4242443" cy="2862322"/>
          </a:xfrm>
          <a:prstGeom prst="rect">
            <a:avLst/>
          </a:prstGeom>
          <a:noFill/>
        </p:spPr>
        <p:txBody>
          <a:bodyPr wrap="none" rtlCol="0">
            <a:spAutoFit/>
          </a:bodyPr>
          <a:lstStyle/>
          <a:p>
            <a:r>
              <a:rPr lang="en-US" dirty="0"/>
              <a:t>What I did to present:</a:t>
            </a:r>
          </a:p>
          <a:p>
            <a:pPr lvl="1"/>
            <a:r>
              <a:rPr lang="en-US" dirty="0"/>
              <a:t>Wrote initial conditions for </a:t>
            </a:r>
            <a:r>
              <a:rPr lang="en-US" dirty="0" err="1"/>
              <a:t>FlightGear</a:t>
            </a:r>
            <a:r>
              <a:rPr lang="en-US" dirty="0"/>
              <a:t>:</a:t>
            </a:r>
          </a:p>
          <a:p>
            <a:pPr lvl="2"/>
            <a:r>
              <a:rPr lang="en-US" dirty="0"/>
              <a:t>--enable-</a:t>
            </a:r>
            <a:r>
              <a:rPr lang="en-US" dirty="0" err="1"/>
              <a:t>terrasync</a:t>
            </a:r>
            <a:endParaRPr lang="en-US" dirty="0"/>
          </a:p>
          <a:p>
            <a:pPr lvl="2"/>
            <a:r>
              <a:rPr lang="en-US" dirty="0"/>
              <a:t>--</a:t>
            </a:r>
            <a:r>
              <a:rPr lang="en-US" dirty="0" err="1"/>
              <a:t>fov</a:t>
            </a:r>
            <a:r>
              <a:rPr lang="en-US" dirty="0"/>
              <a:t>=54.4</a:t>
            </a:r>
          </a:p>
          <a:p>
            <a:pPr lvl="2"/>
            <a:r>
              <a:rPr lang="en-US" dirty="0"/>
              <a:t>--enable-auto-coordination</a:t>
            </a:r>
          </a:p>
          <a:p>
            <a:pPr lvl="2"/>
            <a:r>
              <a:rPr lang="en-US" dirty="0"/>
              <a:t>--disable-clouds</a:t>
            </a:r>
          </a:p>
          <a:p>
            <a:pPr lvl="2"/>
            <a:r>
              <a:rPr lang="en-US" dirty="0"/>
              <a:t>--visibility=39496</a:t>
            </a:r>
          </a:p>
          <a:p>
            <a:pPr lvl="1"/>
            <a:r>
              <a:rPr lang="en-US" dirty="0"/>
              <a:t>Modified keyboard XML:</a:t>
            </a:r>
          </a:p>
          <a:p>
            <a:endParaRPr lang="en-US" dirty="0"/>
          </a:p>
          <a:p>
            <a:endParaRPr lang="en-US" dirty="0"/>
          </a:p>
        </p:txBody>
      </p:sp>
      <p:pic>
        <p:nvPicPr>
          <p:cNvPr id="409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35512" y="320675"/>
            <a:ext cx="4648200" cy="45615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3" name="Object 2"/>
          <p:cNvGraphicFramePr>
            <a:graphicFrameLocks noChangeAspect="1"/>
          </p:cNvGraphicFramePr>
          <p:nvPr>
            <p:extLst>
              <p:ext uri="{D42A27DB-BD31-4B8C-83A1-F6EECF244321}">
                <p14:modId xmlns:p14="http://schemas.microsoft.com/office/powerpoint/2010/main" val="492678196"/>
              </p:ext>
            </p:extLst>
          </p:nvPr>
        </p:nvGraphicFramePr>
        <p:xfrm>
          <a:off x="1989355" y="2835275"/>
          <a:ext cx="962025" cy="571500"/>
        </p:xfrm>
        <a:graphic>
          <a:graphicData uri="http://schemas.openxmlformats.org/presentationml/2006/ole">
            <mc:AlternateContent xmlns:mc="http://schemas.openxmlformats.org/markup-compatibility/2006">
              <mc:Choice xmlns:v="urn:schemas-microsoft-com:vml" Requires="v">
                <p:oleObj spid="_x0000_s2062" name="Packager Shell Object" showAsIcon="1" r:id="rId5" imgW="962280" imgH="571320" progId="Package">
                  <p:embed/>
                </p:oleObj>
              </mc:Choice>
              <mc:Fallback>
                <p:oleObj name="Packager Shell Object" showAsIcon="1" r:id="rId5" imgW="962280" imgH="571320" progId="Package">
                  <p:embed/>
                  <p:pic>
                    <p:nvPicPr>
                      <p:cNvPr id="0" name=""/>
                      <p:cNvPicPr/>
                      <p:nvPr/>
                    </p:nvPicPr>
                    <p:blipFill>
                      <a:blip r:embed="rId6"/>
                      <a:stretch>
                        <a:fillRect/>
                      </a:stretch>
                    </p:blipFill>
                    <p:spPr>
                      <a:xfrm>
                        <a:off x="1989355" y="2835275"/>
                        <a:ext cx="962025" cy="571500"/>
                      </a:xfrm>
                      <a:prstGeom prst="rect">
                        <a:avLst/>
                      </a:prstGeom>
                    </p:spPr>
                  </p:pic>
                </p:oleObj>
              </mc:Fallback>
            </mc:AlternateContent>
          </a:graphicData>
        </a:graphic>
      </p:graphicFrame>
      <p:pic>
        <p:nvPicPr>
          <p:cNvPr id="5"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2912" t="53671" r="71284" b="29407"/>
          <a:stretch/>
        </p:blipFill>
        <p:spPr bwMode="auto">
          <a:xfrm>
            <a:off x="349146" y="3444875"/>
            <a:ext cx="3167165" cy="20382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3516311" y="3404935"/>
            <a:ext cx="2707536" cy="1477328"/>
          </a:xfrm>
          <a:prstGeom prst="rect">
            <a:avLst/>
          </a:prstGeom>
          <a:noFill/>
        </p:spPr>
        <p:txBody>
          <a:bodyPr wrap="none" rtlCol="0">
            <a:spAutoFit/>
          </a:bodyPr>
          <a:lstStyle/>
          <a:p>
            <a:r>
              <a:rPr lang="en-US" dirty="0"/>
              <a:t>--enable-</a:t>
            </a:r>
            <a:r>
              <a:rPr lang="en-US" dirty="0" err="1"/>
              <a:t>terrasync</a:t>
            </a:r>
            <a:endParaRPr lang="en-US" dirty="0"/>
          </a:p>
          <a:p>
            <a:r>
              <a:rPr lang="en-US" dirty="0"/>
              <a:t>--</a:t>
            </a:r>
            <a:r>
              <a:rPr lang="en-US" dirty="0" err="1"/>
              <a:t>fov</a:t>
            </a:r>
            <a:r>
              <a:rPr lang="en-US" dirty="0"/>
              <a:t>=54.4</a:t>
            </a:r>
          </a:p>
          <a:p>
            <a:r>
              <a:rPr lang="en-US" dirty="0"/>
              <a:t>--enable-auto-coordination</a:t>
            </a:r>
          </a:p>
          <a:p>
            <a:r>
              <a:rPr lang="en-US" dirty="0"/>
              <a:t>--disable-clouds</a:t>
            </a:r>
          </a:p>
          <a:p>
            <a:r>
              <a:rPr lang="en-US" dirty="0"/>
              <a:t>--visibility=39496</a:t>
            </a:r>
          </a:p>
        </p:txBody>
      </p:sp>
    </p:spTree>
    <p:extLst>
      <p:ext uri="{BB962C8B-B14F-4D97-AF65-F5344CB8AC3E}">
        <p14:creationId xmlns:p14="http://schemas.microsoft.com/office/powerpoint/2010/main" val="306196498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84679" y="312839"/>
            <a:ext cx="9895945" cy="2370035"/>
          </a:xfrm>
          <a:prstGeom prst="rect">
            <a:avLst/>
          </a:prstGeom>
          <a:noFill/>
          <a:ln>
            <a:noFill/>
          </a:ln>
        </p:spPr>
        <p:txBody>
          <a:bodyPr wrap="none" lIns="90000" tIns="45000" rIns="90000" bIns="45000" anchorCtr="0" compatLnSpc="0"/>
          <a:lstStyle/>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Details:	</a:t>
            </a:r>
            <a:r>
              <a:rPr lang="en-US" dirty="0">
                <a:latin typeface="Liberation Sans" pitchFamily="18"/>
                <a:ea typeface="Noto Sans CJK SC" pitchFamily="2"/>
                <a:cs typeface="Lohit Devanagari" pitchFamily="2"/>
              </a:rPr>
              <a:t>	This is very math centric…Formulas used in the Arduino programs I authored include:</a:t>
            </a:r>
          </a:p>
          <a:p>
            <a:pPr marL="0" marR="0" lvl="0" indent="0" hangingPunct="0">
              <a:lnSpc>
                <a:spcPct val="100000"/>
              </a:lnSpc>
              <a:spcBef>
                <a:spcPts val="0"/>
              </a:spcBef>
              <a:spcAft>
                <a:spcPts val="0"/>
              </a:spcAft>
              <a:buNone/>
              <a:tabLst/>
            </a:pPr>
            <a:r>
              <a:rPr lang="en-US" dirty="0">
                <a:latin typeface="Liberation Sans" pitchFamily="18"/>
                <a:ea typeface="Noto Sans CJK SC" pitchFamily="2"/>
                <a:cs typeface="Lohit Devanagari" pitchFamily="2"/>
              </a:rPr>
              <a:t>			Constants</a:t>
            </a:r>
          </a:p>
          <a:p>
            <a:pPr marL="0" marR="0" lvl="0" indent="0" hangingPunct="0">
              <a:lnSpc>
                <a:spcPct val="100000"/>
              </a:lnSpc>
              <a:spcBef>
                <a:spcPts val="0"/>
              </a:spcBef>
              <a:spcAft>
                <a:spcPts val="0"/>
              </a:spcAft>
              <a:buNone/>
              <a:tabLst/>
            </a:pPr>
            <a:r>
              <a:rPr lang="en-US" dirty="0">
                <a:latin typeface="Liberation Sans" pitchFamily="18"/>
                <a:ea typeface="Noto Sans CJK SC" pitchFamily="2"/>
                <a:cs typeface="Lohit Devanagari" pitchFamily="2"/>
              </a:rPr>
              <a:t>			“</a:t>
            </a:r>
            <a:r>
              <a:rPr lang="en-US" dirty="0" err="1">
                <a:latin typeface="Liberation Sans" pitchFamily="18"/>
                <a:ea typeface="Noto Sans CJK SC" pitchFamily="2"/>
                <a:cs typeface="Lohit Devanagari" pitchFamily="2"/>
              </a:rPr>
              <a:t>RawValue</a:t>
            </a:r>
            <a:r>
              <a:rPr lang="en-US" dirty="0">
                <a:latin typeface="Liberation Sans" pitchFamily="18"/>
                <a:ea typeface="Noto Sans CJK SC" pitchFamily="2"/>
                <a:cs typeface="Lohit Devanagari" pitchFamily="2"/>
              </a:rPr>
              <a:t>” description</a:t>
            </a:r>
          </a:p>
          <a:p>
            <a:pPr marL="0" marR="0" lvl="0" indent="0" hangingPunct="0">
              <a:lnSpc>
                <a:spcPct val="100000"/>
              </a:lnSpc>
              <a:spcBef>
                <a:spcPts val="0"/>
              </a:spcBef>
              <a:spcAft>
                <a:spcPts val="0"/>
              </a:spcAft>
              <a:buNone/>
              <a:tabLst/>
            </a:pPr>
            <a:r>
              <a:rPr lang="en-US" dirty="0">
                <a:latin typeface="Liberation Sans" pitchFamily="18"/>
                <a:ea typeface="Noto Sans CJK SC" pitchFamily="2"/>
                <a:cs typeface="Lohit Devanagari" pitchFamily="2"/>
              </a:rPr>
              <a:t>			Speed calculation</a:t>
            </a:r>
          </a:p>
          <a:p>
            <a:pPr marL="0" marR="0" lvl="0" indent="0" hangingPunct="0">
              <a:lnSpc>
                <a:spcPct val="100000"/>
              </a:lnSpc>
              <a:spcBef>
                <a:spcPts val="0"/>
              </a:spcBef>
              <a:spcAft>
                <a:spcPts val="0"/>
              </a:spcAft>
              <a:buNone/>
              <a:tabLst/>
            </a:pPr>
            <a:r>
              <a:rPr lang="en-US" dirty="0">
                <a:latin typeface="Liberation Sans" pitchFamily="18"/>
                <a:ea typeface="Noto Sans CJK SC" pitchFamily="2"/>
                <a:cs typeface="Lohit Devanagari" pitchFamily="2"/>
              </a:rPr>
              <a:t>			Joystick throttle axis position calculation</a:t>
            </a:r>
          </a:p>
          <a:p>
            <a:pPr marL="0" marR="0" lvl="0" indent="0" hangingPunct="0">
              <a:lnSpc>
                <a:spcPct val="100000"/>
              </a:lnSpc>
              <a:spcBef>
                <a:spcPts val="0"/>
              </a:spcBef>
              <a:spcAft>
                <a:spcPts val="0"/>
              </a:spcAft>
              <a:buNone/>
              <a:tabLst/>
            </a:pPr>
            <a:r>
              <a:rPr lang="en-US" dirty="0">
                <a:latin typeface="Liberation Sans" pitchFamily="18"/>
                <a:ea typeface="Noto Sans CJK SC" pitchFamily="2"/>
                <a:cs typeface="Lohit Devanagari" pitchFamily="2"/>
              </a:rPr>
              <a:t>		</a:t>
            </a:r>
          </a:p>
          <a:p>
            <a:pPr marL="0" marR="0" lvl="0" indent="0" hangingPunct="0">
              <a:lnSpc>
                <a:spcPct val="100000"/>
              </a:lnSpc>
              <a:spcBef>
                <a:spcPts val="0"/>
              </a:spcBef>
              <a:spcAft>
                <a:spcPts val="0"/>
              </a:spcAft>
              <a:buNone/>
              <a:tabLst/>
            </a:pPr>
            <a:r>
              <a:rPr lang="en-US" dirty="0">
                <a:latin typeface="Liberation Sans" pitchFamily="18"/>
                <a:ea typeface="Noto Sans CJK SC" pitchFamily="2"/>
                <a:cs typeface="Lohit Devanagari" pitchFamily="2"/>
              </a:rPr>
              <a:t>		</a:t>
            </a:r>
          </a:p>
          <a:p>
            <a:pPr marL="0" marR="0" lvl="0" indent="0" hangingPunct="0">
              <a:lnSpc>
                <a:spcPct val="100000"/>
              </a:lnSpc>
              <a:spcBef>
                <a:spcPts val="0"/>
              </a:spcBef>
              <a:spcAft>
                <a:spcPts val="0"/>
              </a:spcAft>
              <a:buNone/>
              <a:tabLst/>
            </a:pPr>
            <a:r>
              <a:rPr lang="en-US" dirty="0">
                <a:latin typeface="Liberation Sans" pitchFamily="18"/>
                <a:ea typeface="Noto Sans CJK SC" pitchFamily="2"/>
                <a:cs typeface="Lohit Devanagari" pitchFamily="2"/>
              </a:rPr>
              <a:t>		 </a:t>
            </a:r>
            <a:endParaRPr lang="en-US" sz="1800" b="0" i="0" u="none" strike="noStrike" kern="1200" cap="none" dirty="0">
              <a:ln>
                <a:noFill/>
              </a:ln>
              <a:latin typeface="Liberation Sans" pitchFamily="18"/>
              <a:ea typeface="Noto Sans CJK SC" pitchFamily="2"/>
              <a:cs typeface="Lohit Devanagari" pitchFamily="2"/>
            </a:endParaRPr>
          </a:p>
        </p:txBody>
      </p:sp>
    </p:spTree>
    <p:extLst>
      <p:ext uri="{BB962C8B-B14F-4D97-AF65-F5344CB8AC3E}">
        <p14:creationId xmlns:p14="http://schemas.microsoft.com/office/powerpoint/2010/main" val="400209943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lum/>
            <a:alphaModFix/>
          </a:blip>
          <a:srcRect l="9782" t="13114" r="62093" b="63607"/>
          <a:stretch>
            <a:fillRect/>
          </a:stretch>
        </p:blipFill>
        <p:spPr>
          <a:xfrm>
            <a:off x="274320" y="365760"/>
            <a:ext cx="5062680" cy="2285640"/>
          </a:xfrm>
          <a:prstGeom prst="rect">
            <a:avLst/>
          </a:prstGeom>
          <a:noFill/>
          <a:ln>
            <a:noFill/>
          </a:ln>
        </p:spPr>
      </p:pic>
      <p:sp>
        <p:nvSpPr>
          <p:cNvPr id="3" name="TextBox 2"/>
          <p:cNvSpPr txBox="1"/>
          <p:nvPr/>
        </p:nvSpPr>
        <p:spPr>
          <a:xfrm>
            <a:off x="5212080" y="184680"/>
            <a:ext cx="4705032" cy="2479994"/>
          </a:xfrm>
          <a:prstGeom prst="rect">
            <a:avLst/>
          </a:prstGeom>
          <a:noFill/>
          <a:ln>
            <a:noFill/>
          </a:ln>
        </p:spPr>
        <p:txBody>
          <a:bodyPr wrap="square" lIns="90000" tIns="45000" rIns="90000" bIns="45000" anchorCtr="0" compatLnSpc="0">
            <a:spAutoFit/>
          </a:bodyPr>
          <a:lstStyle/>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This is nerdy, and I am pretty sure the Arduinos are working even if their serial outputs are not visible, but, I like to know they are working (and how hard I am working the bike) while playing </a:t>
            </a:r>
            <a:r>
              <a:rPr lang="en-US" sz="1800" b="0" i="0" u="none" strike="noStrike" kern="1200" cap="none" dirty="0" err="1">
                <a:ln>
                  <a:noFill/>
                </a:ln>
                <a:latin typeface="Liberation Sans" pitchFamily="18"/>
                <a:ea typeface="Noto Sans CJK SC" pitchFamily="2"/>
                <a:cs typeface="Lohit Devanagari" pitchFamily="2"/>
              </a:rPr>
              <a:t>FlightGear</a:t>
            </a:r>
            <a:r>
              <a:rPr lang="en-US" sz="1800" b="0" i="0" u="none" strike="noStrike" kern="1200" cap="none" dirty="0">
                <a:ln>
                  <a:noFill/>
                </a:ln>
                <a:latin typeface="Liberation Sans" pitchFamily="18"/>
                <a:ea typeface="Noto Sans CJK SC" pitchFamily="2"/>
                <a:cs typeface="Lohit Devanagari" pitchFamily="2"/>
              </a:rPr>
              <a:t> so I wrote this Linux script.</a:t>
            </a: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You can also use the serial monitor on Arduino IDE to view the output from the Arduino Leonardo.</a:t>
            </a:r>
          </a:p>
        </p:txBody>
      </p:sp>
    </p:spTree>
    <p:extLst>
      <p:ext uri="{BB962C8B-B14F-4D97-AF65-F5344CB8AC3E}">
        <p14:creationId xmlns:p14="http://schemas.microsoft.com/office/powerpoint/2010/main" val="268510703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81160" y="312840"/>
            <a:ext cx="9483552" cy="2649960"/>
          </a:xfrm>
          <a:prstGeom prst="rect">
            <a:avLst/>
          </a:prstGeom>
          <a:noFill/>
          <a:ln>
            <a:noFill/>
          </a:ln>
        </p:spPr>
        <p:txBody>
          <a:bodyPr wrap="none" lIns="90000" tIns="45000" rIns="90000" bIns="45000" anchorCtr="0" compatLnSpc="0"/>
          <a:lstStyle/>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Details:		Why use an exponential function?</a:t>
            </a: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		Think of your effort on the bike trainer as a stream of water.  Think of</a:t>
            </a: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		your bike trainer as a tank for that water.  That tank has a small hole at</a:t>
            </a: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		the bottom.  Water leaves that tank at a rate proportional to its height.  As </a:t>
            </a:r>
          </a:p>
          <a:p>
            <a:pPr marL="0" marR="0" lvl="0" indent="0" hangingPunct="0">
              <a:lnSpc>
                <a:spcPct val="100000"/>
              </a:lnSpc>
              <a:spcBef>
                <a:spcPts val="0"/>
              </a:spcBef>
              <a:spcAft>
                <a:spcPts val="0"/>
              </a:spcAft>
              <a:buNone/>
              <a:tabLst/>
            </a:pPr>
            <a:r>
              <a:rPr lang="en-US" dirty="0">
                <a:latin typeface="Liberation Sans" pitchFamily="18"/>
                <a:ea typeface="Noto Sans CJK SC" pitchFamily="2"/>
                <a:cs typeface="Lohit Devanagari" pitchFamily="2"/>
              </a:rPr>
              <a:t>		</a:t>
            </a:r>
            <a:r>
              <a:rPr lang="en-US" sz="1800" b="0" i="0" u="none" strike="noStrike" kern="1200" cap="none" dirty="0">
                <a:ln>
                  <a:noFill/>
                </a:ln>
                <a:latin typeface="Liberation Sans" pitchFamily="18"/>
                <a:ea typeface="Noto Sans CJK SC" pitchFamily="2"/>
                <a:cs typeface="Lohit Devanagari" pitchFamily="2"/>
              </a:rPr>
              <a:t>time goes on, the tank will reach a constant level.  That water (trainer </a:t>
            </a:r>
          </a:p>
          <a:p>
            <a:pPr marL="0" marR="0" lvl="0" indent="0" hangingPunct="0">
              <a:lnSpc>
                <a:spcPct val="100000"/>
              </a:lnSpc>
              <a:spcBef>
                <a:spcPts val="0"/>
              </a:spcBef>
              <a:spcAft>
                <a:spcPts val="0"/>
              </a:spcAft>
              <a:buNone/>
              <a:tabLst/>
            </a:pPr>
            <a:r>
              <a:rPr lang="en-US" dirty="0">
                <a:latin typeface="Liberation Sans" pitchFamily="18"/>
                <a:ea typeface="Noto Sans CJK SC" pitchFamily="2"/>
                <a:cs typeface="Lohit Devanagari" pitchFamily="2"/>
              </a:rPr>
              <a:t>		</a:t>
            </a:r>
            <a:r>
              <a:rPr lang="en-US" sz="1800" b="0" i="0" u="none" strike="noStrike" kern="1200" cap="none" dirty="0">
                <a:ln>
                  <a:noFill/>
                </a:ln>
                <a:latin typeface="Liberation Sans" pitchFamily="18"/>
                <a:ea typeface="Noto Sans CJK SC" pitchFamily="2"/>
                <a:cs typeface="Lohit Devanagari" pitchFamily="2"/>
              </a:rPr>
              <a:t>temperature) represents the resistance of your trainer.  As time passes, the </a:t>
            </a:r>
          </a:p>
          <a:p>
            <a:pPr marL="0" marR="0" lvl="0" indent="0" hangingPunct="0">
              <a:lnSpc>
                <a:spcPct val="100000"/>
              </a:lnSpc>
              <a:spcBef>
                <a:spcPts val="0"/>
              </a:spcBef>
              <a:spcAft>
                <a:spcPts val="0"/>
              </a:spcAft>
              <a:buNone/>
              <a:tabLst/>
            </a:pPr>
            <a:r>
              <a:rPr lang="en-US" dirty="0">
                <a:latin typeface="Liberation Sans" pitchFamily="18"/>
                <a:ea typeface="Noto Sans CJK SC" pitchFamily="2"/>
                <a:cs typeface="Lohit Devanagari" pitchFamily="2"/>
              </a:rPr>
              <a:t>		</a:t>
            </a:r>
            <a:r>
              <a:rPr lang="en-US" sz="1800" b="0" i="0" u="none" strike="noStrike" kern="1200" cap="none" dirty="0">
                <a:ln>
                  <a:noFill/>
                </a:ln>
                <a:latin typeface="Liberation Sans" pitchFamily="18"/>
                <a:ea typeface="Noto Sans CJK SC" pitchFamily="2"/>
                <a:cs typeface="Lohit Devanagari" pitchFamily="2"/>
              </a:rPr>
              <a:t>resistance decreases and you pedal faster.  This produces a differential</a:t>
            </a:r>
          </a:p>
          <a:p>
            <a:pPr marL="0" marR="0" lvl="0" indent="0" hangingPunct="0">
              <a:lnSpc>
                <a:spcPct val="100000"/>
              </a:lnSpc>
              <a:spcBef>
                <a:spcPts val="0"/>
              </a:spcBef>
              <a:spcAft>
                <a:spcPts val="0"/>
              </a:spcAft>
              <a:buNone/>
              <a:tabLst/>
            </a:pPr>
            <a:r>
              <a:rPr lang="en-US" dirty="0">
                <a:latin typeface="Liberation Sans" pitchFamily="18"/>
                <a:ea typeface="Noto Sans CJK SC" pitchFamily="2"/>
                <a:cs typeface="Lohit Devanagari" pitchFamily="2"/>
              </a:rPr>
              <a:t>		</a:t>
            </a:r>
            <a:r>
              <a:rPr lang="en-US" sz="1800" b="0" i="0" u="none" strike="noStrike" kern="1200" cap="none" dirty="0">
                <a:ln>
                  <a:noFill/>
                </a:ln>
                <a:latin typeface="Liberation Sans" pitchFamily="18"/>
                <a:ea typeface="Noto Sans CJK SC" pitchFamily="2"/>
                <a:cs typeface="Lohit Devanagari" pitchFamily="2"/>
              </a:rPr>
              <a:t> (i.e. difficult) equation whose solution includes an exponential function.</a:t>
            </a:r>
          </a:p>
        </p:txBody>
      </p:sp>
      <p:sp>
        <p:nvSpPr>
          <p:cNvPr id="3" name="TextBox 2"/>
          <p:cNvSpPr txBox="1"/>
          <p:nvPr/>
        </p:nvSpPr>
        <p:spPr>
          <a:xfrm>
            <a:off x="2286000" y="4846320"/>
            <a:ext cx="6217919" cy="346320"/>
          </a:xfrm>
          <a:prstGeom prst="rect">
            <a:avLst/>
          </a:prstGeom>
          <a:noFill/>
          <a:ln>
            <a:noFill/>
          </a:ln>
        </p:spPr>
        <p:txBody>
          <a:bodyPr wrap="none" lIns="90000" tIns="45000" rIns="90000" bIns="45000" anchorCtr="0" compatLnSpc="0">
            <a:spAutoFit/>
          </a:bodyPr>
          <a:lstStyle/>
          <a:p>
            <a:pPr marL="0" marR="0" lvl="0" indent="0" hangingPunct="0">
              <a:lnSpc>
                <a:spcPct val="100000"/>
              </a:lnSpc>
              <a:spcBef>
                <a:spcPts val="0"/>
              </a:spcBef>
              <a:spcAft>
                <a:spcPts val="0"/>
              </a:spcAft>
              <a:buNone/>
              <a:tabLst/>
            </a:pPr>
            <a:r>
              <a:rPr lang="en-US" sz="1800" b="0" i="0" u="none" strike="noStrike" kern="1200" cap="none">
                <a:ln>
                  <a:noFill/>
                </a:ln>
                <a:latin typeface="Liberation Sans" pitchFamily="18"/>
                <a:ea typeface="Noto Sans CJK SC" pitchFamily="2"/>
                <a:cs typeface="Lohit Devanagari" pitchFamily="2"/>
              </a:rPr>
              <a:t>https://www.youtube.com/watch?v=-1ARYph3mNA</a:t>
            </a:r>
          </a:p>
        </p:txBody>
      </p:sp>
      <p:pic>
        <p:nvPicPr>
          <p:cNvPr id="4" name="Picture 3">
            <a:hlinkClick r:id="rId3"/>
          </p:cNvPr>
          <p:cNvPicPr>
            <a:picLocks noChangeAspect="1"/>
          </p:cNvPicPr>
          <p:nvPr/>
        </p:nvPicPr>
        <p:blipFill>
          <a:blip r:embed="rId4">
            <a:lum/>
            <a:alphaModFix/>
          </a:blip>
          <a:srcRect l="7410" t="23344" r="71721" b="38406"/>
          <a:stretch>
            <a:fillRect/>
          </a:stretch>
        </p:blipFill>
        <p:spPr>
          <a:xfrm>
            <a:off x="4572360" y="3017520"/>
            <a:ext cx="1736999" cy="1736999"/>
          </a:xfrm>
          <a:prstGeom prst="rect">
            <a:avLst/>
          </a:prstGeom>
          <a:noFill/>
          <a:ln>
            <a:noFill/>
          </a:ln>
        </p:spPr>
      </p:pic>
    </p:spTree>
    <p:extLst>
      <p:ext uri="{BB962C8B-B14F-4D97-AF65-F5344CB8AC3E}">
        <p14:creationId xmlns:p14="http://schemas.microsoft.com/office/powerpoint/2010/main" val="207605250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name="page16">
    <p:spTree>
      <p:nvGrpSpPr>
        <p:cNvPr id="1" name=""/>
        <p:cNvGrpSpPr/>
        <p:nvPr/>
      </p:nvGrpSpPr>
      <p:grpSpPr>
        <a:xfrm>
          <a:off x="0" y="0"/>
          <a:ext cx="0" cy="0"/>
          <a:chOff x="0" y="0"/>
          <a:chExt cx="0" cy="0"/>
        </a:xfrm>
      </p:grpSpPr>
      <p:sp>
        <p:nvSpPr>
          <p:cNvPr id="2" name="TextBox 1"/>
          <p:cNvSpPr txBox="1"/>
          <p:nvPr/>
        </p:nvSpPr>
        <p:spPr>
          <a:xfrm>
            <a:off x="365760" y="274320"/>
            <a:ext cx="9509760" cy="1370159"/>
          </a:xfrm>
          <a:prstGeom prst="rect">
            <a:avLst/>
          </a:prstGeom>
          <a:noFill/>
          <a:ln>
            <a:noFill/>
          </a:ln>
        </p:spPr>
        <p:txBody>
          <a:bodyPr wrap="none" lIns="90000" tIns="45000" rIns="90000" bIns="45000" anchorCtr="0" compatLnSpc="0">
            <a:spAutoFit/>
          </a:bodyPr>
          <a:lstStyle/>
          <a:p>
            <a:pPr marL="0" marR="0" lvl="0" indent="0" hangingPunct="0">
              <a:lnSpc>
                <a:spcPct val="100000"/>
              </a:lnSpc>
              <a:spcBef>
                <a:spcPts val="0"/>
              </a:spcBef>
              <a:spcAft>
                <a:spcPts val="0"/>
              </a:spcAft>
              <a:buNone/>
              <a:tabLst/>
            </a:pPr>
            <a:r>
              <a:rPr lang="en-US" sz="1800" b="0" i="0" u="none" strike="noStrike" kern="1200" cap="none">
                <a:ln>
                  <a:noFill/>
                </a:ln>
                <a:latin typeface="Liberation Sans" pitchFamily="18"/>
                <a:ea typeface="Noto Sans CJK SC" pitchFamily="2"/>
                <a:cs typeface="Lohit Devanagari" pitchFamily="2"/>
              </a:rPr>
              <a:t>I am in debt to the Holy Spirit for gently encouraging me to move forward on this project.</a:t>
            </a:r>
          </a:p>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r>
              <a:rPr lang="en-US" sz="1800" b="0" i="0" u="none" strike="noStrike" kern="1200" cap="none">
                <a:ln>
                  <a:noFill/>
                </a:ln>
                <a:latin typeface="Liberation Sans" pitchFamily="18"/>
                <a:ea typeface="Noto Sans CJK SC" pitchFamily="2"/>
                <a:cs typeface="Lohit Devanagari" pitchFamily="2"/>
              </a:rPr>
              <a:t>If you are moved, please make a donation to:</a:t>
            </a:r>
          </a:p>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r>
              <a:rPr lang="en-US" sz="1800" b="0" i="0" u="none" strike="noStrike" kern="1200" cap="none">
                <a:ln>
                  <a:noFill/>
                </a:ln>
                <a:latin typeface="Liberation Sans" pitchFamily="18"/>
                <a:ea typeface="Noto Sans CJK SC" pitchFamily="2"/>
                <a:cs typeface="Lohit Devanagari" pitchFamily="2"/>
              </a:rPr>
              <a:t> </a:t>
            </a:r>
          </a:p>
        </p:txBody>
      </p:sp>
      <p:pic>
        <p:nvPicPr>
          <p:cNvPr id="3" name="Picture 2"/>
          <p:cNvPicPr>
            <a:picLocks noChangeAspect="1"/>
          </p:cNvPicPr>
          <p:nvPr/>
        </p:nvPicPr>
        <p:blipFill>
          <a:blip r:embed="rId3">
            <a:lum/>
            <a:alphaModFix/>
          </a:blip>
          <a:srcRect l="61486" t="47623" r="21274" b="37406"/>
          <a:stretch>
            <a:fillRect/>
          </a:stretch>
        </p:blipFill>
        <p:spPr>
          <a:xfrm>
            <a:off x="2529719" y="1371599"/>
            <a:ext cx="4053959" cy="191988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name="page17">
    <p:spTree>
      <p:nvGrpSpPr>
        <p:cNvPr id="1" name=""/>
        <p:cNvGrpSpPr/>
        <p:nvPr/>
      </p:nvGrpSpPr>
      <p:grpSpPr>
        <a:xfrm>
          <a:off x="0" y="0"/>
          <a:ext cx="0" cy="0"/>
          <a:chOff x="0" y="0"/>
          <a:chExt cx="0" cy="0"/>
        </a:xfrm>
      </p:grpSpPr>
      <p:sp>
        <p:nvSpPr>
          <p:cNvPr id="2" name="TextBox 1"/>
          <p:cNvSpPr txBox="1"/>
          <p:nvPr/>
        </p:nvSpPr>
        <p:spPr>
          <a:xfrm>
            <a:off x="822960" y="457200"/>
            <a:ext cx="8708644" cy="4338195"/>
          </a:xfrm>
          <a:prstGeom prst="rect">
            <a:avLst/>
          </a:prstGeom>
          <a:noFill/>
          <a:ln>
            <a:noFill/>
          </a:ln>
        </p:spPr>
        <p:txBody>
          <a:bodyPr wrap="none" lIns="90000" tIns="45000" rIns="90000" bIns="45000" anchorCtr="0" compatLnSpc="0">
            <a:spAutoFit/>
          </a:bodyPr>
          <a:lstStyle/>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Thing left to do:</a:t>
            </a: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	</a:t>
            </a:r>
            <a:r>
              <a:rPr lang="en-US" sz="1800" b="0" i="0" u="none" strike="noStrike" kern="1200" cap="none" dirty="0">
                <a:ln>
                  <a:noFill/>
                </a:ln>
                <a:highlight>
                  <a:srgbClr val="999999"/>
                </a:highlight>
                <a:latin typeface="Liberation Sans" pitchFamily="18"/>
                <a:ea typeface="Noto Sans CJK SC" pitchFamily="2"/>
                <a:cs typeface="Lohit Devanagari" pitchFamily="2"/>
              </a:rPr>
              <a:t>add slides to show how to define </a:t>
            </a:r>
            <a:r>
              <a:rPr lang="en-US" sz="1800" b="0" i="0" u="none" strike="noStrike" kern="1200" cap="none" dirty="0" err="1">
                <a:ln>
                  <a:noFill/>
                </a:ln>
                <a:highlight>
                  <a:srgbClr val="999999"/>
                </a:highlight>
                <a:latin typeface="Liberation Sans" pitchFamily="18"/>
                <a:ea typeface="Noto Sans CJK SC" pitchFamily="2"/>
                <a:cs typeface="Lohit Devanagari" pitchFamily="2"/>
              </a:rPr>
              <a:t>speedDelta</a:t>
            </a:r>
            <a:r>
              <a:rPr lang="en-US" sz="1800" b="0" i="0" u="none" strike="noStrike" kern="1200" cap="none" dirty="0">
                <a:ln>
                  <a:noFill/>
                </a:ln>
                <a:highlight>
                  <a:srgbClr val="999999"/>
                </a:highlight>
                <a:latin typeface="Liberation Sans" pitchFamily="18"/>
                <a:ea typeface="Noto Sans CJK SC" pitchFamily="2"/>
                <a:cs typeface="Lohit Devanagari" pitchFamily="2"/>
              </a:rPr>
              <a:t>, </a:t>
            </a:r>
            <a:r>
              <a:rPr lang="en-US" sz="1800" b="0" i="0" u="none" strike="noStrike" kern="1200" cap="none" dirty="0" err="1">
                <a:ln>
                  <a:noFill/>
                </a:ln>
                <a:highlight>
                  <a:srgbClr val="999999"/>
                </a:highlight>
                <a:latin typeface="Liberation Sans" pitchFamily="18"/>
                <a:ea typeface="Noto Sans CJK SC" pitchFamily="2"/>
                <a:cs typeface="Lohit Devanagari" pitchFamily="2"/>
              </a:rPr>
              <a:t>maxSpeed</a:t>
            </a:r>
            <a:r>
              <a:rPr lang="en-US" sz="1800" b="0" i="0" u="none" strike="noStrike" kern="1200" cap="none" dirty="0">
                <a:ln>
                  <a:noFill/>
                </a:ln>
                <a:highlight>
                  <a:srgbClr val="999999"/>
                </a:highlight>
                <a:latin typeface="Liberation Sans" pitchFamily="18"/>
                <a:ea typeface="Noto Sans CJK SC" pitchFamily="2"/>
                <a:cs typeface="Lohit Devanagari" pitchFamily="2"/>
              </a:rPr>
              <a:t>, </a:t>
            </a:r>
            <a:r>
              <a:rPr lang="en-US" sz="1800" b="0" i="0" u="none" strike="noStrike" kern="1200" cap="none" dirty="0" err="1">
                <a:ln>
                  <a:noFill/>
                </a:ln>
                <a:highlight>
                  <a:srgbClr val="999999"/>
                </a:highlight>
                <a:latin typeface="Liberation Sans" pitchFamily="18"/>
                <a:ea typeface="Noto Sans CJK SC" pitchFamily="2"/>
                <a:cs typeface="Lohit Devanagari" pitchFamily="2"/>
              </a:rPr>
              <a:t>speedGradien</a:t>
            </a:r>
            <a:r>
              <a:rPr lang="en-US" sz="1800" b="0" i="0" u="none" strike="noStrike" kern="1200" cap="none" dirty="0" err="1">
                <a:ln>
                  <a:noFill/>
                </a:ln>
                <a:latin typeface="Liberation Sans" pitchFamily="18"/>
                <a:ea typeface="Noto Sans CJK SC" pitchFamily="2"/>
                <a:cs typeface="Lohit Devanagari" pitchFamily="2"/>
              </a:rPr>
              <a:t>t</a:t>
            </a: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	what is an Arduino?</a:t>
            </a: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	make a quiz</a:t>
            </a: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	make a box for Arduinos</a:t>
            </a: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	</a:t>
            </a:r>
            <a:r>
              <a:rPr lang="en-US" sz="1800" b="0" i="0" u="none" strike="noStrike" kern="1200" cap="none" dirty="0">
                <a:ln>
                  <a:noFill/>
                </a:ln>
                <a:highlight>
                  <a:srgbClr val="999999"/>
                </a:highlight>
                <a:latin typeface="Liberation Sans" pitchFamily="18"/>
                <a:ea typeface="Noto Sans CJK SC" pitchFamily="2"/>
                <a:cs typeface="Lohit Devanagari" pitchFamily="2"/>
              </a:rPr>
              <a:t>order USB cables</a:t>
            </a: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	email Bryan Pugh about presenting next year</a:t>
            </a: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			offer CEUs to other PEs</a:t>
            </a: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	</a:t>
            </a:r>
            <a:r>
              <a:rPr lang="en-US" sz="1800" b="0" i="0" u="none" strike="noStrike" kern="1200" cap="none" dirty="0" err="1">
                <a:ln>
                  <a:noFill/>
                </a:ln>
                <a:latin typeface="Liberation Sans" pitchFamily="18"/>
                <a:ea typeface="Noto Sans CJK SC" pitchFamily="2"/>
                <a:cs typeface="Lohit Devanagari" pitchFamily="2"/>
              </a:rPr>
              <a:t>oring</a:t>
            </a:r>
            <a:r>
              <a:rPr lang="en-US" sz="1800" b="0" i="0" u="none" strike="noStrike" kern="1200" cap="none" dirty="0">
                <a:ln>
                  <a:noFill/>
                </a:ln>
                <a:latin typeface="Liberation Sans" pitchFamily="18"/>
                <a:ea typeface="Noto Sans CJK SC" pitchFamily="2"/>
                <a:cs typeface="Lohit Devanagari" pitchFamily="2"/>
              </a:rPr>
              <a:t> for speed sensor</a:t>
            </a:r>
          </a:p>
          <a:p>
            <a:pPr marL="0" marR="0" lvl="0" indent="0" hangingPunct="0">
              <a:lnSpc>
                <a:spcPct val="100000"/>
              </a:lnSpc>
              <a:spcBef>
                <a:spcPts val="0"/>
              </a:spcBef>
              <a:spcAft>
                <a:spcPts val="0"/>
              </a:spcAft>
              <a:buNone/>
              <a:tabLst/>
            </a:pPr>
            <a:r>
              <a:rPr lang="en-US" dirty="0">
                <a:latin typeface="Liberation Sans" pitchFamily="18"/>
                <a:ea typeface="Noto Sans CJK SC" pitchFamily="2"/>
                <a:cs typeface="Lohit Devanagari" pitchFamily="2"/>
              </a:rPr>
              <a:t>	Annex</a:t>
            </a: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r>
              <a:rPr lang="en-US" dirty="0">
                <a:latin typeface="Liberation Sans" pitchFamily="18"/>
                <a:ea typeface="Noto Sans CJK SC" pitchFamily="2"/>
                <a:cs typeface="Lohit Devanagari" pitchFamily="2"/>
              </a:rPr>
              <a:t>		What I did to make </a:t>
            </a:r>
            <a:r>
              <a:rPr lang="en-US" dirty="0" err="1">
                <a:latin typeface="Liberation Sans" pitchFamily="18"/>
                <a:ea typeface="Noto Sans CJK SC" pitchFamily="2"/>
                <a:cs typeface="Lohit Devanagari" pitchFamily="2"/>
              </a:rPr>
              <a:t>flightgear</a:t>
            </a:r>
            <a:r>
              <a:rPr lang="en-US" dirty="0">
                <a:latin typeface="Liberation Sans" pitchFamily="18"/>
                <a:ea typeface="Noto Sans CJK SC" pitchFamily="2"/>
                <a:cs typeface="Lohit Devanagari" pitchFamily="2"/>
              </a:rPr>
              <a:t> run on Windows two – DLLs</a:t>
            </a:r>
          </a:p>
          <a:p>
            <a:pPr lvl="0" hangingPunct="0"/>
            <a:r>
              <a:rPr lang="en-US" dirty="0">
                <a:latin typeface="Liberation Sans" pitchFamily="18"/>
                <a:ea typeface="Noto Sans CJK SC" pitchFamily="2"/>
                <a:cs typeface="Lohit Devanagari" pitchFamily="2"/>
              </a:rPr>
              <a:t>			vcruntime140_1.dll</a:t>
            </a:r>
          </a:p>
          <a:p>
            <a:pPr lvl="0" hangingPunct="0"/>
            <a:r>
              <a:rPr lang="en-US" dirty="0">
                <a:latin typeface="Liberation Sans" pitchFamily="18"/>
                <a:ea typeface="Noto Sans CJK SC" pitchFamily="2"/>
                <a:cs typeface="Lohit Devanagari" pitchFamily="2"/>
              </a:rPr>
              <a:t>			msvcp140.dll</a:t>
            </a: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		Windows </a:t>
            </a:r>
            <a:r>
              <a:rPr lang="en-US" sz="1800" b="0" i="0" u="none" strike="noStrike" kern="1200" cap="none" dirty="0" err="1">
                <a:ln>
                  <a:noFill/>
                </a:ln>
                <a:latin typeface="Liberation Sans" pitchFamily="18"/>
                <a:ea typeface="Noto Sans CJK SC" pitchFamily="2"/>
                <a:cs typeface="Lohit Devanagari" pitchFamily="2"/>
              </a:rPr>
              <a:t>CoolTerm</a:t>
            </a:r>
            <a:r>
              <a:rPr lang="en-US" sz="1800" b="0" i="0" u="none" strike="noStrike" kern="1200" cap="none" dirty="0">
                <a:ln>
                  <a:noFill/>
                </a:ln>
                <a:latin typeface="Liberation Sans" pitchFamily="18"/>
                <a:ea typeface="Noto Sans CJK SC" pitchFamily="2"/>
                <a:cs typeface="Lohit Devanagari" pitchFamily="2"/>
              </a:rPr>
              <a:t> </a:t>
            </a:r>
            <a:r>
              <a:rPr lang="en-US" sz="1800" b="0" i="0" u="none" strike="noStrike" kern="1200" cap="none" dirty="0" err="1">
                <a:ln>
                  <a:noFill/>
                </a:ln>
                <a:latin typeface="Liberation Sans" pitchFamily="18"/>
                <a:ea typeface="Noto Sans CJK SC" pitchFamily="2"/>
                <a:cs typeface="Lohit Devanagari" pitchFamily="2"/>
              </a:rPr>
              <a:t>vs</a:t>
            </a:r>
            <a:r>
              <a:rPr lang="en-US" sz="1800" b="0" i="0" u="none" strike="noStrike" kern="1200" cap="none" dirty="0">
                <a:ln>
                  <a:noFill/>
                </a:ln>
                <a:latin typeface="Liberation Sans" pitchFamily="18"/>
                <a:ea typeface="Noto Sans CJK SC" pitchFamily="2"/>
                <a:cs typeface="Lohit Devanagari" pitchFamily="2"/>
              </a:rPr>
              <a:t> Linux script to record Serial Outpu</a:t>
            </a:r>
            <a:r>
              <a:rPr lang="en-US" dirty="0">
                <a:latin typeface="Liberation Sans" pitchFamily="18"/>
                <a:ea typeface="Noto Sans CJK SC" pitchFamily="2"/>
                <a:cs typeface="Lohit Devanagari" pitchFamily="2"/>
              </a:rPr>
              <a:t>t of Leonardo</a:t>
            </a: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		Comparison of joystick set up</a:t>
            </a: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		</a:t>
            </a:r>
            <a:r>
              <a:rPr lang="en-US" sz="1800" b="0" i="0" u="none" strike="noStrike" kern="1200" cap="none" dirty="0" err="1">
                <a:ln>
                  <a:noFill/>
                </a:ln>
                <a:latin typeface="Liberation Sans" pitchFamily="18"/>
                <a:ea typeface="Noto Sans CJK SC" pitchFamily="2"/>
                <a:cs typeface="Lohit Devanagari" pitchFamily="2"/>
              </a:rPr>
              <a:t>spellung</a:t>
            </a:r>
            <a:r>
              <a:rPr lang="en-US" sz="1800" b="0" i="0" u="none" strike="noStrike" kern="1200" cap="none" dirty="0">
                <a:ln>
                  <a:noFill/>
                </a:ln>
                <a:latin typeface="Liberation Sans" pitchFamily="18"/>
                <a:ea typeface="Noto Sans CJK SC" pitchFamily="2"/>
                <a:cs typeface="Lohit Devanagari" pitchFamily="2"/>
              </a:rPr>
              <a:t> error on </a:t>
            </a:r>
            <a:r>
              <a:rPr lang="en-US" sz="1800" b="0" i="0" u="none" strike="noStrike" kern="1200" cap="none" dirty="0" err="1">
                <a:ln>
                  <a:noFill/>
                </a:ln>
                <a:latin typeface="Liberation Sans" pitchFamily="18"/>
                <a:ea typeface="Noto Sans CJK SC" pitchFamily="2"/>
                <a:cs typeface="Lohit Devanagari" pitchFamily="2"/>
              </a:rPr>
              <a:t>github</a:t>
            </a:r>
            <a:endParaRPr lang="en-US" sz="1800" b="0" i="0" u="none" strike="noStrike" kern="1200" cap="none" dirty="0">
              <a:ln>
                <a:noFill/>
              </a:ln>
              <a:latin typeface="Liberation Sans" pitchFamily="18"/>
              <a:ea typeface="Noto Sans CJK SC" pitchFamily="2"/>
              <a:cs typeface="Lohit Devanagari" pitchFamily="2"/>
            </a:endParaRPr>
          </a:p>
        </p:txBody>
      </p:sp>
      <p:sp>
        <p:nvSpPr>
          <p:cNvPr id="3" name="Freeform 2"/>
          <p:cNvSpPr/>
          <p:nvPr/>
        </p:nvSpPr>
        <p:spPr>
          <a:xfrm>
            <a:off x="1280159" y="1005840"/>
            <a:ext cx="2651760" cy="5486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333333">
              <a:alpha val="50000"/>
            </a:srgbClr>
          </a:solidFill>
          <a:ln w="0">
            <a:solidFill>
              <a:srgbClr val="FFF200">
                <a:alpha val="0"/>
              </a:srgbClr>
            </a:solidFill>
            <a:custDash>
              <a:ds d="0" sp="0"/>
            </a:custDash>
          </a:ln>
        </p:spPr>
        <p:txBody>
          <a:bodyPr wrap="none" lIns="90000" tIns="45000" rIns="90000" bIns="45000" anchor="ctr" anchorCtr="0" compatLnSpc="0"/>
          <a:lstStyle/>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pitchFamily="2"/>
              <a:cs typeface="Lohit Devanagari" pitchFamily="2"/>
            </a:endParaRPr>
          </a:p>
        </p:txBody>
      </p:sp>
      <p:sp>
        <p:nvSpPr>
          <p:cNvPr id="4" name="Freeform 3"/>
          <p:cNvSpPr/>
          <p:nvPr/>
        </p:nvSpPr>
        <p:spPr>
          <a:xfrm>
            <a:off x="1394586" y="2011680"/>
            <a:ext cx="4572000" cy="5486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333333">
              <a:alpha val="50000"/>
            </a:srgbClr>
          </a:solidFill>
          <a:ln w="0">
            <a:solidFill>
              <a:srgbClr val="FFF200">
                <a:alpha val="0"/>
              </a:srgbClr>
            </a:solidFill>
            <a:custDash>
              <a:ds d="0" sp="0"/>
            </a:custDash>
          </a:ln>
        </p:spPr>
        <p:txBody>
          <a:bodyPr wrap="none" lIns="90000" tIns="45000" rIns="90000" bIns="45000" anchor="ctr" anchorCtr="0" compatLnSpc="0"/>
          <a:lstStyle/>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pitchFamily="2"/>
              <a:cs typeface="Lohit Devanagari" pitchFamily="2"/>
            </a:endParaRPr>
          </a:p>
        </p:txBody>
      </p:sp>
      <p:sp>
        <p:nvSpPr>
          <p:cNvPr id="5" name="Freeform 4"/>
          <p:cNvSpPr/>
          <p:nvPr/>
        </p:nvSpPr>
        <p:spPr>
          <a:xfrm>
            <a:off x="2606038" y="3368675"/>
            <a:ext cx="6777674" cy="13716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333333">
              <a:alpha val="50000"/>
            </a:srgbClr>
          </a:solidFill>
          <a:ln w="0">
            <a:solidFill>
              <a:srgbClr val="FFF200">
                <a:alpha val="0"/>
              </a:srgbClr>
            </a:solidFill>
            <a:custDash>
              <a:ds d="0" sp="0"/>
            </a:custDash>
          </a:ln>
        </p:spPr>
        <p:txBody>
          <a:bodyPr wrap="none" lIns="90000" tIns="45000" rIns="90000" bIns="45000" anchor="ctr" anchorCtr="0" compatLnSpc="0"/>
          <a:lstStyle/>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pitchFamily="2"/>
              <a:cs typeface="Lohit Devanagari" pitchFamily="2"/>
            </a:endParaRPr>
          </a:p>
        </p:txBody>
      </p:sp>
      <p:sp>
        <p:nvSpPr>
          <p:cNvPr id="6" name="Freeform 5"/>
          <p:cNvSpPr/>
          <p:nvPr/>
        </p:nvSpPr>
        <p:spPr>
          <a:xfrm>
            <a:off x="1546986" y="2621547"/>
            <a:ext cx="4572000" cy="27432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333333">
              <a:alpha val="50000"/>
            </a:srgbClr>
          </a:solidFill>
          <a:ln w="0">
            <a:solidFill>
              <a:srgbClr val="FFF200">
                <a:alpha val="0"/>
              </a:srgbClr>
            </a:solidFill>
            <a:custDash>
              <a:ds d="0" sp="0"/>
            </a:custDash>
          </a:ln>
        </p:spPr>
        <p:txBody>
          <a:bodyPr wrap="none" lIns="90000" tIns="45000" rIns="90000" bIns="45000" anchor="ctr" anchorCtr="0" compatLnSpc="0"/>
          <a:lstStyle/>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pitchFamily="2"/>
              <a:cs typeface="Lohit Devanagari" pitchFamily="2"/>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905" y="320675"/>
            <a:ext cx="9505208" cy="5078313"/>
          </a:xfrm>
          <a:prstGeom prst="rect">
            <a:avLst/>
          </a:prstGeom>
          <a:noFill/>
        </p:spPr>
        <p:txBody>
          <a:bodyPr wrap="square" rtlCol="0">
            <a:spAutoFit/>
          </a:bodyPr>
          <a:lstStyle/>
          <a:p>
            <a:r>
              <a:rPr lang="en-US" dirty="0"/>
              <a:t>Cost Analysis for potential end user</a:t>
            </a:r>
          </a:p>
          <a:p>
            <a:r>
              <a:rPr lang="en-US" dirty="0"/>
              <a:t>	Assumptions:  	Potential users have a bike only and will consider Windows 10 PC only.</a:t>
            </a:r>
          </a:p>
          <a:p>
            <a:r>
              <a:rPr lang="en-US" dirty="0"/>
              <a:t>			Amazon or </a:t>
            </a:r>
            <a:r>
              <a:rPr lang="en-US" dirty="0" err="1"/>
              <a:t>McMasterCarr</a:t>
            </a:r>
            <a:r>
              <a:rPr lang="en-US" dirty="0"/>
              <a:t> will be sole source of products </a:t>
            </a:r>
          </a:p>
          <a:p>
            <a:r>
              <a:rPr lang="en-US" dirty="0"/>
              <a:t>			Potential users have space for this stuff:</a:t>
            </a:r>
          </a:p>
          <a:p>
            <a:r>
              <a:rPr lang="en-US" dirty="0"/>
              <a:t>		</a:t>
            </a:r>
            <a:r>
              <a:rPr lang="en-US" dirty="0">
                <a:hlinkClick r:id="rId3"/>
              </a:rPr>
              <a:t>Trainer stand</a:t>
            </a:r>
            <a:r>
              <a:rPr lang="en-US" dirty="0"/>
              <a:t>					34.99</a:t>
            </a:r>
          </a:p>
          <a:p>
            <a:r>
              <a:rPr lang="en-US" dirty="0"/>
              <a:t>		</a:t>
            </a:r>
            <a:r>
              <a:rPr lang="en-US" dirty="0">
                <a:hlinkClick r:id="rId4"/>
              </a:rPr>
              <a:t>Desktop PC w/ Monitor</a:t>
            </a:r>
            <a:r>
              <a:rPr lang="en-US" dirty="0"/>
              <a:t>				131.50</a:t>
            </a:r>
          </a:p>
          <a:p>
            <a:r>
              <a:rPr lang="en-US" dirty="0"/>
              <a:t>		</a:t>
            </a:r>
            <a:r>
              <a:rPr lang="en-US" dirty="0" err="1">
                <a:hlinkClick r:id="rId5"/>
              </a:rPr>
              <a:t>Arduino</a:t>
            </a:r>
            <a:r>
              <a:rPr lang="en-US" dirty="0">
                <a:hlinkClick r:id="rId5"/>
              </a:rPr>
              <a:t> Leonardo</a:t>
            </a:r>
            <a:r>
              <a:rPr lang="en-US" dirty="0"/>
              <a:t> w/cable				14.99</a:t>
            </a:r>
          </a:p>
          <a:p>
            <a:r>
              <a:rPr lang="en-US" dirty="0"/>
              <a:t>		</a:t>
            </a:r>
            <a:r>
              <a:rPr lang="en-US" dirty="0" err="1">
                <a:hlinkClick r:id="rId6"/>
              </a:rPr>
              <a:t>Arduino</a:t>
            </a:r>
            <a:r>
              <a:rPr lang="en-US" dirty="0">
                <a:hlinkClick r:id="rId6"/>
              </a:rPr>
              <a:t> Uno </a:t>
            </a:r>
            <a:r>
              <a:rPr lang="en-US" dirty="0" err="1">
                <a:hlinkClick r:id="rId6"/>
              </a:rPr>
              <a:t>Wifi</a:t>
            </a:r>
            <a:r>
              <a:rPr lang="en-US" dirty="0">
                <a:hlinkClick r:id="rId6"/>
              </a:rPr>
              <a:t> Rev2 </a:t>
            </a:r>
            <a:r>
              <a:rPr lang="en-US" dirty="0"/>
              <a:t>(abx00021)			54.96</a:t>
            </a:r>
          </a:p>
          <a:p>
            <a:r>
              <a:rPr lang="en-US" dirty="0"/>
              <a:t>		</a:t>
            </a:r>
            <a:r>
              <a:rPr lang="en-US" dirty="0">
                <a:hlinkClick r:id="rId7"/>
              </a:rPr>
              <a:t>Wahoo Speed Sensor</a:t>
            </a:r>
            <a:r>
              <a:rPr lang="en-US" dirty="0"/>
              <a:t>				39.99</a:t>
            </a:r>
          </a:p>
          <a:p>
            <a:r>
              <a:rPr lang="en-US" dirty="0"/>
              <a:t>		</a:t>
            </a:r>
            <a:r>
              <a:rPr lang="en-US" dirty="0">
                <a:hlinkClick r:id="rId8"/>
              </a:rPr>
              <a:t>Fan</a:t>
            </a:r>
            <a:r>
              <a:rPr lang="en-US" dirty="0"/>
              <a:t>						39.99</a:t>
            </a:r>
          </a:p>
          <a:p>
            <a:r>
              <a:rPr lang="en-US" dirty="0"/>
              <a:t>		</a:t>
            </a:r>
            <a:r>
              <a:rPr lang="en-US" dirty="0">
                <a:hlinkClick r:id="rId9"/>
              </a:rPr>
              <a:t>4 port USB port</a:t>
            </a:r>
            <a:r>
              <a:rPr lang="en-US" dirty="0"/>
              <a:t> w/ power switches			16.95</a:t>
            </a:r>
          </a:p>
          <a:p>
            <a:r>
              <a:rPr lang="en-US" dirty="0"/>
              <a:t>		</a:t>
            </a:r>
            <a:r>
              <a:rPr lang="en-US" dirty="0">
                <a:hlinkClick r:id="rId10"/>
              </a:rPr>
              <a:t>Keyboard cover</a:t>
            </a:r>
            <a:r>
              <a:rPr lang="en-US" dirty="0"/>
              <a:t> </a:t>
            </a:r>
            <a:r>
              <a:rPr lang="en-US" dirty="0">
                <a:solidFill>
                  <a:srgbClr val="FF0000"/>
                </a:solidFill>
              </a:rPr>
              <a:t>*must match PC’s keyboard!		</a:t>
            </a:r>
            <a:r>
              <a:rPr lang="en-US" dirty="0"/>
              <a:t>13.99</a:t>
            </a:r>
          </a:p>
          <a:p>
            <a:r>
              <a:rPr lang="en-US" dirty="0"/>
              <a:t>		</a:t>
            </a:r>
            <a:r>
              <a:rPr lang="en-US" dirty="0">
                <a:hlinkClick r:id="rId11"/>
              </a:rPr>
              <a:t>Trainer Sweat Guard</a:t>
            </a:r>
            <a:r>
              <a:rPr lang="en-US" dirty="0"/>
              <a:t>				9.99</a:t>
            </a:r>
          </a:p>
          <a:p>
            <a:r>
              <a:rPr lang="en-US" dirty="0"/>
              <a:t>		</a:t>
            </a:r>
            <a:r>
              <a:rPr lang="en-US" dirty="0">
                <a:solidFill>
                  <a:srgbClr val="92D050"/>
                </a:solidFill>
              </a:rPr>
              <a:t>80/20 Material to make shelf to go over handle bars	234.75</a:t>
            </a:r>
            <a:r>
              <a:rPr lang="en-US" dirty="0"/>
              <a:t>				</a:t>
            </a:r>
            <a:r>
              <a:rPr lang="en-US" dirty="0">
                <a:hlinkClick r:id="rId12"/>
              </a:rPr>
              <a:t>Arduino Jumper Wires</a:t>
            </a:r>
            <a:r>
              <a:rPr lang="en-US" dirty="0"/>
              <a:t> [you should be able to find these!]	1.99</a:t>
            </a:r>
          </a:p>
          <a:p>
            <a:r>
              <a:rPr lang="en-US" dirty="0"/>
              <a:t>		</a:t>
            </a:r>
            <a:r>
              <a:rPr lang="en-US" dirty="0">
                <a:hlinkClick r:id="rId13"/>
              </a:rPr>
              <a:t>USB cable for </a:t>
            </a:r>
            <a:r>
              <a:rPr lang="en-US" dirty="0" err="1">
                <a:hlinkClick r:id="rId13"/>
              </a:rPr>
              <a:t>Arduino</a:t>
            </a:r>
            <a:r>
              <a:rPr lang="en-US" dirty="0">
                <a:hlinkClick r:id="rId13"/>
              </a:rPr>
              <a:t> Uno</a:t>
            </a:r>
            <a:r>
              <a:rPr lang="en-US" dirty="0"/>
              <a:t>				6.99</a:t>
            </a:r>
          </a:p>
          <a:p>
            <a:r>
              <a:rPr lang="en-US" dirty="0"/>
              <a:t>						Total		651.08+shipping</a:t>
            </a:r>
          </a:p>
          <a:p>
            <a:r>
              <a:rPr lang="en-US" dirty="0">
                <a:solidFill>
                  <a:srgbClr val="92D050"/>
                </a:solidFill>
              </a:rPr>
              <a:t>Green from McMaster Carr</a:t>
            </a:r>
          </a:p>
        </p:txBody>
      </p:sp>
    </p:spTree>
    <p:extLst>
      <p:ext uri="{BB962C8B-B14F-4D97-AF65-F5344CB8AC3E}">
        <p14:creationId xmlns:p14="http://schemas.microsoft.com/office/powerpoint/2010/main" val="364017802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3" name="Picture 5"/>
          <p:cNvPicPr>
            <a:picLocks noChangeAspect="1" noChangeArrowheads="1"/>
          </p:cNvPicPr>
          <p:nvPr/>
        </p:nvPicPr>
        <p:blipFill rotWithShape="1">
          <a:blip r:embed="rId3">
            <a:extLst>
              <a:ext uri="{28A0092B-C50C-407E-A947-70E740481C1C}">
                <a14:useLocalDpi xmlns:a14="http://schemas.microsoft.com/office/drawing/2010/main" val="0"/>
              </a:ext>
            </a:extLst>
          </a:blip>
          <a:srcRect t="24753" r="6970" b="3556"/>
          <a:stretch/>
        </p:blipFill>
        <p:spPr bwMode="auto">
          <a:xfrm>
            <a:off x="392112" y="473075"/>
            <a:ext cx="6227370" cy="4456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5497512" y="5197475"/>
            <a:ext cx="1676400" cy="369332"/>
          </a:xfrm>
          <a:prstGeom prst="rect">
            <a:avLst/>
          </a:prstGeom>
          <a:noFill/>
        </p:spPr>
        <p:txBody>
          <a:bodyPr wrap="square" rtlCol="0">
            <a:spAutoFit/>
          </a:bodyPr>
          <a:lstStyle/>
          <a:p>
            <a:r>
              <a:rPr lang="en-US" dirty="0"/>
              <a:t>234.75</a:t>
            </a:r>
          </a:p>
        </p:txBody>
      </p:sp>
    </p:spTree>
    <p:extLst>
      <p:ext uri="{BB962C8B-B14F-4D97-AF65-F5344CB8AC3E}">
        <p14:creationId xmlns:p14="http://schemas.microsoft.com/office/powerpoint/2010/main" val="41084757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14208" y="625475"/>
            <a:ext cx="3359189" cy="646331"/>
          </a:xfrm>
          <a:prstGeom prst="rect">
            <a:avLst/>
          </a:prstGeom>
          <a:noFill/>
        </p:spPr>
        <p:txBody>
          <a:bodyPr wrap="none" rtlCol="0">
            <a:spAutoFit/>
          </a:bodyPr>
          <a:lstStyle/>
          <a:p>
            <a:r>
              <a:rPr lang="en-US" dirty="0"/>
              <a:t>I have been a cyclist since college:</a:t>
            </a:r>
          </a:p>
          <a:p>
            <a:pPr lvl="1"/>
            <a:r>
              <a:rPr lang="en-US" dirty="0"/>
              <a:t>	</a:t>
            </a:r>
          </a:p>
        </p:txBody>
      </p:sp>
      <p:pic>
        <p:nvPicPr>
          <p:cNvPr id="7170" name="Picture 2" descr="https://1.bp.blogspot.com/_OCD2qe19qXo/TGik76HTxtI/AAAAAAAAAF4/5HYAp83IdPo/s200/teambrab.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6912" y="1692275"/>
            <a:ext cx="4267200" cy="3648458"/>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https://bodensee-radmarathon.ch/wp-content/themes/brm/assets/images/streckenplan.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497512" y="2606675"/>
            <a:ext cx="3363912" cy="196818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5497512" y="921345"/>
            <a:ext cx="4482894" cy="923330"/>
          </a:xfrm>
          <a:prstGeom prst="rect">
            <a:avLst/>
          </a:prstGeom>
          <a:noFill/>
        </p:spPr>
        <p:txBody>
          <a:bodyPr wrap="none" rtlCol="0">
            <a:spAutoFit/>
          </a:bodyPr>
          <a:lstStyle/>
          <a:p>
            <a:r>
              <a:rPr lang="en-US" dirty="0"/>
              <a:t>Completed</a:t>
            </a:r>
          </a:p>
          <a:p>
            <a:r>
              <a:rPr lang="en-US" dirty="0">
                <a:hlinkClick r:id="rId5"/>
              </a:rPr>
              <a:t>200 km ride around European Lake Constance</a:t>
            </a:r>
            <a:endParaRPr lang="en-US" dirty="0"/>
          </a:p>
          <a:p>
            <a:r>
              <a:rPr lang="en-US" dirty="0"/>
              <a:t>while I worked in Switzerland for 6 months.</a:t>
            </a:r>
          </a:p>
        </p:txBody>
      </p:sp>
      <p:sp>
        <p:nvSpPr>
          <p:cNvPr id="6" name="TextBox 5"/>
          <p:cNvSpPr txBox="1"/>
          <p:nvPr/>
        </p:nvSpPr>
        <p:spPr>
          <a:xfrm>
            <a:off x="696912" y="921345"/>
            <a:ext cx="4068037" cy="646331"/>
          </a:xfrm>
          <a:prstGeom prst="rect">
            <a:avLst/>
          </a:prstGeom>
          <a:noFill/>
        </p:spPr>
        <p:txBody>
          <a:bodyPr wrap="none" rtlCol="0">
            <a:spAutoFit/>
          </a:bodyPr>
          <a:lstStyle/>
          <a:p>
            <a:r>
              <a:rPr lang="en-US" dirty="0"/>
              <a:t>Cyclist on relay team that won a </a:t>
            </a:r>
            <a:r>
              <a:rPr lang="en-US" dirty="0">
                <a:hlinkClick r:id="rId6"/>
              </a:rPr>
              <a:t>Triathlon</a:t>
            </a:r>
            <a:endParaRPr lang="en-US" dirty="0"/>
          </a:p>
          <a:p>
            <a:r>
              <a:rPr lang="en-US" dirty="0"/>
              <a:t>In Vermillion Ohio</a:t>
            </a:r>
          </a:p>
        </p:txBody>
      </p:sp>
      <p:sp>
        <p:nvSpPr>
          <p:cNvPr id="2" name="TextBox 1"/>
          <p:cNvSpPr txBox="1"/>
          <p:nvPr/>
        </p:nvSpPr>
        <p:spPr>
          <a:xfrm>
            <a:off x="6466001" y="4708649"/>
            <a:ext cx="1632178" cy="369332"/>
          </a:xfrm>
          <a:prstGeom prst="rect">
            <a:avLst/>
          </a:prstGeom>
          <a:noFill/>
        </p:spPr>
        <p:txBody>
          <a:bodyPr wrap="none" rtlCol="0">
            <a:spAutoFit/>
          </a:bodyPr>
          <a:lstStyle/>
          <a:p>
            <a:r>
              <a:rPr lang="en-US" dirty="0"/>
              <a:t>Lake Constance</a:t>
            </a:r>
          </a:p>
        </p:txBody>
      </p:sp>
      <p:sp>
        <p:nvSpPr>
          <p:cNvPr id="8" name="TextBox 7"/>
          <p:cNvSpPr txBox="1"/>
          <p:nvPr/>
        </p:nvSpPr>
        <p:spPr>
          <a:xfrm>
            <a:off x="239712" y="147926"/>
            <a:ext cx="3320845" cy="461665"/>
          </a:xfrm>
          <a:prstGeom prst="rect">
            <a:avLst/>
          </a:prstGeom>
          <a:noFill/>
        </p:spPr>
        <p:txBody>
          <a:bodyPr wrap="none" rtlCol="0">
            <a:spAutoFit/>
          </a:bodyPr>
          <a:lstStyle/>
          <a:p>
            <a:r>
              <a:rPr lang="en-US" sz="2400" dirty="0">
                <a:solidFill>
                  <a:schemeClr val="accent6">
                    <a:lumMod val="75000"/>
                  </a:schemeClr>
                </a:solidFill>
              </a:rPr>
              <a:t>Presentation Background</a:t>
            </a:r>
          </a:p>
        </p:txBody>
      </p:sp>
    </p:spTree>
    <p:extLst>
      <p:ext uri="{BB962C8B-B14F-4D97-AF65-F5344CB8AC3E}">
        <p14:creationId xmlns:p14="http://schemas.microsoft.com/office/powerpoint/2010/main" val="183559013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3512" y="19833"/>
            <a:ext cx="5960158" cy="923330"/>
          </a:xfrm>
          <a:prstGeom prst="rect">
            <a:avLst/>
          </a:prstGeom>
          <a:noFill/>
        </p:spPr>
        <p:txBody>
          <a:bodyPr wrap="none" rtlCol="0">
            <a:spAutoFit/>
          </a:bodyPr>
          <a:lstStyle/>
          <a:p>
            <a:r>
              <a:rPr lang="en-US" dirty="0"/>
              <a:t>Wow, $651.08 + shipping!  I thought Todd had a fixed income.</a:t>
            </a:r>
          </a:p>
          <a:p>
            <a:endParaRPr lang="en-US" dirty="0"/>
          </a:p>
          <a:p>
            <a:endParaRPr lang="en-US" dirty="0"/>
          </a:p>
        </p:txBody>
      </p:sp>
      <p:sp>
        <p:nvSpPr>
          <p:cNvPr id="3" name="TextBox 2"/>
          <p:cNvSpPr txBox="1"/>
          <p:nvPr/>
        </p:nvSpPr>
        <p:spPr>
          <a:xfrm>
            <a:off x="392112" y="777875"/>
            <a:ext cx="9448800" cy="4801314"/>
          </a:xfrm>
          <a:prstGeom prst="rect">
            <a:avLst/>
          </a:prstGeom>
          <a:noFill/>
        </p:spPr>
        <p:txBody>
          <a:bodyPr wrap="square" rtlCol="0">
            <a:spAutoFit/>
          </a:bodyPr>
          <a:lstStyle/>
          <a:p>
            <a:r>
              <a:rPr lang="en-US" dirty="0"/>
              <a:t>I rode a trainer stand, prior to Oct 29, 2014.  After that day I rode that a trainer stand for a few weeks before I severed the shaft leading to the trainer stand’s fly wheel.  I also used that trainer to control the throttle axis with a </a:t>
            </a:r>
            <a:r>
              <a:rPr lang="en-US" dirty="0">
                <a:hlinkClick r:id="rId3"/>
              </a:rPr>
              <a:t>USB-1208LS</a:t>
            </a:r>
            <a:r>
              <a:rPr lang="en-US" dirty="0"/>
              <a:t>.  I already had an affinity for the Linux PC I have – I was frugal and liked to program.</a:t>
            </a:r>
          </a:p>
          <a:p>
            <a:r>
              <a:rPr lang="en-US" dirty="0" err="1"/>
              <a:t>Arduino</a:t>
            </a:r>
            <a:r>
              <a:rPr lang="en-US" dirty="0"/>
              <a:t> are open source and appeal to hobbyists:  I challenge you to find a more economical alternative.</a:t>
            </a:r>
          </a:p>
          <a:p>
            <a:r>
              <a:rPr lang="en-US" dirty="0"/>
              <a:t>Cheaper ANT+ speed sensors are available.  I am unwilling to deviate.</a:t>
            </a:r>
          </a:p>
          <a:p>
            <a:r>
              <a:rPr lang="en-US" dirty="0"/>
              <a:t>In Elyria, I kept my apartment at 55°F – the furnace was loud; the lease did not allow me to go lower.  When I moved back home, other residents preferred a warmer temperature.  I try not sweat.</a:t>
            </a:r>
          </a:p>
          <a:p>
            <a:r>
              <a:rPr lang="en-US" dirty="0"/>
              <a:t>I did not know how to find a shelf:  I built one from materials I knew about.  Surely you can find a cheaper alternative.</a:t>
            </a:r>
          </a:p>
          <a:p>
            <a:r>
              <a:rPr lang="en-US" dirty="0"/>
              <a:t>From the USB-1208LS, I had a type B USB cable for the </a:t>
            </a:r>
            <a:r>
              <a:rPr lang="en-US" dirty="0" err="1"/>
              <a:t>Arduino</a:t>
            </a:r>
            <a:r>
              <a:rPr lang="en-US" dirty="0"/>
              <a:t> Uno </a:t>
            </a:r>
            <a:r>
              <a:rPr lang="en-US" dirty="0" err="1"/>
              <a:t>Wifi</a:t>
            </a:r>
            <a:r>
              <a:rPr lang="en-US" dirty="0"/>
              <a:t> Rev2</a:t>
            </a:r>
          </a:p>
          <a:p>
            <a:r>
              <a:rPr lang="en-US" dirty="0"/>
              <a:t>I have oodles of jumper wires: if you need some, come by my residence and I will give you some.</a:t>
            </a:r>
          </a:p>
          <a:p>
            <a:endParaRPr lang="en-US" dirty="0"/>
          </a:p>
          <a:p>
            <a:endParaRPr lang="en-US" dirty="0"/>
          </a:p>
          <a:p>
            <a:r>
              <a:rPr lang="en-US" dirty="0"/>
              <a:t> </a:t>
            </a:r>
          </a:p>
        </p:txBody>
      </p:sp>
    </p:spTree>
    <p:extLst>
      <p:ext uri="{BB962C8B-B14F-4D97-AF65-F5344CB8AC3E}">
        <p14:creationId xmlns:p14="http://schemas.microsoft.com/office/powerpoint/2010/main" val="62648247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5143843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5143843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512" y="27750"/>
            <a:ext cx="8297985" cy="4864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620712" y="5149416"/>
            <a:ext cx="8001000" cy="369332"/>
          </a:xfrm>
          <a:prstGeom prst="rect">
            <a:avLst/>
          </a:prstGeom>
          <a:noFill/>
        </p:spPr>
        <p:txBody>
          <a:bodyPr wrap="square" rtlCol="0">
            <a:spAutoFit/>
          </a:bodyPr>
          <a:lstStyle/>
          <a:p>
            <a:r>
              <a:rPr lang="en-US" dirty="0"/>
              <a:t>Comparison of Joystick configurations – Windows, Microsoft takes credit.</a:t>
            </a:r>
          </a:p>
        </p:txBody>
      </p:sp>
      <p:sp>
        <p:nvSpPr>
          <p:cNvPr id="3" name="Rectangle 2"/>
          <p:cNvSpPr/>
          <p:nvPr/>
        </p:nvSpPr>
        <p:spPr>
          <a:xfrm>
            <a:off x="1916112" y="1463675"/>
            <a:ext cx="2396392" cy="457200"/>
          </a:xfrm>
          <a:prstGeom prst="rect">
            <a:avLst/>
          </a:prstGeom>
          <a:solidFill>
            <a:srgbClr val="FF0000">
              <a:alpha val="2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1458912" y="2530475"/>
            <a:ext cx="1752600" cy="381000"/>
          </a:xfrm>
          <a:prstGeom prst="rect">
            <a:avLst/>
          </a:prstGeom>
          <a:solidFill>
            <a:srgbClr val="FF0000">
              <a:alpha val="2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5085668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C:\Users\Todd Westley\Pictures\linux joystick configurati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2113" y="244475"/>
            <a:ext cx="6019800" cy="467945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620712" y="5149416"/>
            <a:ext cx="8001000" cy="369332"/>
          </a:xfrm>
          <a:prstGeom prst="rect">
            <a:avLst/>
          </a:prstGeom>
          <a:noFill/>
        </p:spPr>
        <p:txBody>
          <a:bodyPr wrap="square" rtlCol="0">
            <a:spAutoFit/>
          </a:bodyPr>
          <a:lstStyle/>
          <a:p>
            <a:r>
              <a:rPr lang="en-US" dirty="0"/>
              <a:t>Comparison of Joystick configurations – Linux, </a:t>
            </a:r>
            <a:r>
              <a:rPr lang="en-US" dirty="0" err="1"/>
              <a:t>Arduino</a:t>
            </a:r>
            <a:r>
              <a:rPr lang="en-US" dirty="0"/>
              <a:t> LLC takes credit</a:t>
            </a:r>
          </a:p>
        </p:txBody>
      </p:sp>
      <p:sp>
        <p:nvSpPr>
          <p:cNvPr id="7" name="Rectangle 6"/>
          <p:cNvSpPr/>
          <p:nvPr/>
        </p:nvSpPr>
        <p:spPr>
          <a:xfrm>
            <a:off x="1458912" y="1662628"/>
            <a:ext cx="2396392" cy="457200"/>
          </a:xfrm>
          <a:prstGeom prst="rect">
            <a:avLst/>
          </a:prstGeom>
          <a:solidFill>
            <a:srgbClr val="FF0000">
              <a:alpha val="2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1458912" y="2355602"/>
            <a:ext cx="1198196" cy="228600"/>
          </a:xfrm>
          <a:prstGeom prst="rect">
            <a:avLst/>
          </a:prstGeom>
          <a:solidFill>
            <a:srgbClr val="FF0000">
              <a:alpha val="2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4803806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25512" y="473075"/>
            <a:ext cx="7620000" cy="1477328"/>
          </a:xfrm>
          <a:prstGeom prst="rect">
            <a:avLst/>
          </a:prstGeom>
        </p:spPr>
        <p:txBody>
          <a:bodyPr wrap="square">
            <a:spAutoFit/>
          </a:bodyPr>
          <a:lstStyle/>
          <a:p>
            <a:pPr lvl="0" hangingPunct="0"/>
            <a:r>
              <a:rPr lang="en-US" dirty="0">
                <a:latin typeface="Liberation Sans" pitchFamily="18"/>
                <a:ea typeface="Noto Sans CJK SC" pitchFamily="2"/>
                <a:cs typeface="Lohit Devanagari" pitchFamily="2"/>
              </a:rPr>
              <a:t>What I did to make </a:t>
            </a:r>
            <a:r>
              <a:rPr lang="en-US" dirty="0" err="1">
                <a:latin typeface="Liberation Sans" pitchFamily="18"/>
                <a:ea typeface="Noto Sans CJK SC" pitchFamily="2"/>
                <a:cs typeface="Lohit Devanagari" pitchFamily="2"/>
              </a:rPr>
              <a:t>FlightGear</a:t>
            </a:r>
            <a:r>
              <a:rPr lang="en-US" dirty="0">
                <a:latin typeface="Liberation Sans" pitchFamily="18"/>
                <a:ea typeface="Noto Sans CJK SC" pitchFamily="2"/>
                <a:cs typeface="Lohit Devanagari" pitchFamily="2"/>
              </a:rPr>
              <a:t> run on Windows – two missing DLLs</a:t>
            </a:r>
          </a:p>
          <a:p>
            <a:pPr lvl="0" hangingPunct="0"/>
            <a:r>
              <a:rPr lang="en-US" dirty="0">
                <a:latin typeface="Liberation Sans" pitchFamily="18"/>
                <a:ea typeface="Noto Sans CJK SC" pitchFamily="2"/>
                <a:cs typeface="Lohit Devanagari" pitchFamily="2"/>
              </a:rPr>
              <a:t>	vcruntime140_1.dll	--	followed instructions on YouTube</a:t>
            </a:r>
          </a:p>
          <a:p>
            <a:pPr lvl="0" hangingPunct="0"/>
            <a:r>
              <a:rPr lang="en-US" dirty="0">
                <a:latin typeface="Liberation Sans" pitchFamily="18"/>
                <a:ea typeface="Noto Sans CJK SC" pitchFamily="2"/>
                <a:cs typeface="Lohit Devanagari" pitchFamily="2"/>
              </a:rPr>
              <a:t>	msvcp140.dll 	--	found on hard drive and copied </a:t>
            </a:r>
          </a:p>
          <a:p>
            <a:pPr lvl="0" hangingPunct="0"/>
            <a:r>
              <a:rPr lang="en-US" dirty="0">
                <a:latin typeface="Liberation Sans" pitchFamily="18"/>
                <a:ea typeface="Noto Sans CJK SC" pitchFamily="2"/>
                <a:cs typeface="Lohit Devanagari" pitchFamily="2"/>
              </a:rPr>
              <a:t>				into </a:t>
            </a:r>
            <a:r>
              <a:rPr lang="en-US" dirty="0" err="1">
                <a:latin typeface="Liberation Sans" pitchFamily="18"/>
                <a:ea typeface="Noto Sans CJK SC" pitchFamily="2"/>
                <a:cs typeface="Lohit Devanagari" pitchFamily="2"/>
              </a:rPr>
              <a:t>FlightGear</a:t>
            </a:r>
            <a:r>
              <a:rPr lang="en-US" dirty="0">
                <a:latin typeface="Liberation Sans" pitchFamily="18"/>
                <a:ea typeface="Noto Sans CJK SC" pitchFamily="2"/>
                <a:cs typeface="Lohit Devanagari" pitchFamily="2"/>
              </a:rPr>
              <a:t> directory</a:t>
            </a:r>
          </a:p>
          <a:p>
            <a:pPr lvl="0" hangingPunct="0"/>
            <a:r>
              <a:rPr lang="en-US" dirty="0">
                <a:latin typeface="Liberation Sans" pitchFamily="18"/>
                <a:ea typeface="Noto Sans CJK SC" pitchFamily="2"/>
                <a:cs typeface="Lohit Devanagari" pitchFamily="2"/>
              </a:rPr>
              <a:t>If I did this over again, I would install and run </a:t>
            </a:r>
            <a:r>
              <a:rPr lang="en-US" dirty="0" err="1">
                <a:latin typeface="Liberation Sans" pitchFamily="18"/>
                <a:ea typeface="Noto Sans CJK SC" pitchFamily="2"/>
                <a:cs typeface="Lohit Devanagari" pitchFamily="2"/>
              </a:rPr>
              <a:t>CoolTerm</a:t>
            </a:r>
            <a:r>
              <a:rPr lang="en-US" dirty="0">
                <a:latin typeface="Liberation Sans" pitchFamily="18"/>
                <a:ea typeface="Noto Sans CJK SC" pitchFamily="2"/>
                <a:cs typeface="Lohit Devanagari" pitchFamily="2"/>
              </a:rPr>
              <a:t> first, then </a:t>
            </a:r>
            <a:r>
              <a:rPr lang="en-US" dirty="0" err="1">
                <a:latin typeface="Liberation Sans" pitchFamily="18"/>
                <a:ea typeface="Noto Sans CJK SC" pitchFamily="2"/>
                <a:cs typeface="Lohit Devanagari" pitchFamily="2"/>
              </a:rPr>
              <a:t>FlightGear</a:t>
            </a:r>
            <a:endParaRPr lang="en-US" dirty="0">
              <a:latin typeface="Liberation Sans" pitchFamily="18"/>
              <a:ea typeface="Noto Sans CJK SC" pitchFamily="2"/>
              <a:cs typeface="Lohit Devanagari" pitchFamily="2"/>
            </a:endParaRPr>
          </a:p>
        </p:txBody>
      </p:sp>
    </p:spTree>
    <p:extLst>
      <p:ext uri="{BB962C8B-B14F-4D97-AF65-F5344CB8AC3E}">
        <p14:creationId xmlns:p14="http://schemas.microsoft.com/office/powerpoint/2010/main" val="260421755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2884" y="182171"/>
            <a:ext cx="10047742" cy="2585323"/>
          </a:xfrm>
          <a:prstGeom prst="rect">
            <a:avLst/>
          </a:prstGeom>
          <a:noFill/>
        </p:spPr>
        <p:txBody>
          <a:bodyPr wrap="square" rtlCol="0">
            <a:spAutoFit/>
          </a:bodyPr>
          <a:lstStyle/>
          <a:p>
            <a:r>
              <a:rPr lang="en-US" dirty="0"/>
              <a:t>I like to </a:t>
            </a:r>
            <a:r>
              <a:rPr lang="en-US" b="1" dirty="0"/>
              <a:t>see</a:t>
            </a:r>
            <a:r>
              <a:rPr lang="en-US" dirty="0"/>
              <a:t> and </a:t>
            </a:r>
            <a:r>
              <a:rPr lang="en-US" b="1" dirty="0"/>
              <a:t>have a record </a:t>
            </a:r>
            <a:r>
              <a:rPr lang="en-US" dirty="0"/>
              <a:t>of the Serial Output from the Leonardo.  On </a:t>
            </a:r>
            <a:r>
              <a:rPr lang="en-US" dirty="0" err="1"/>
              <a:t>linux</a:t>
            </a:r>
            <a:r>
              <a:rPr lang="en-US" dirty="0"/>
              <a:t>, I use this script file </a:t>
            </a:r>
          </a:p>
          <a:p>
            <a:r>
              <a:rPr lang="en-US" dirty="0"/>
              <a:t>		[batch file]:</a:t>
            </a:r>
          </a:p>
          <a:p>
            <a:r>
              <a:rPr lang="en-US" dirty="0"/>
              <a:t>	PREFIX=Arduino_from_20</a:t>
            </a:r>
          </a:p>
          <a:p>
            <a:r>
              <a:rPr lang="en-US" dirty="0"/>
              <a:t>	SUFFIX=.txt</a:t>
            </a:r>
          </a:p>
          <a:p>
            <a:r>
              <a:rPr lang="en-US" dirty="0"/>
              <a:t>	TIMEDATENOW=$PREFIX$( date +%</a:t>
            </a:r>
            <a:r>
              <a:rPr lang="en-US" dirty="0" err="1"/>
              <a:t>y_%m_%d_%s</a:t>
            </a:r>
            <a:r>
              <a:rPr lang="en-US" dirty="0"/>
              <a:t>)$SUFFIX</a:t>
            </a:r>
          </a:p>
          <a:p>
            <a:r>
              <a:rPr lang="en-US" dirty="0"/>
              <a:t>	</a:t>
            </a:r>
            <a:r>
              <a:rPr lang="en-US" dirty="0" err="1"/>
              <a:t>stty</a:t>
            </a:r>
            <a:r>
              <a:rPr lang="en-US" dirty="0"/>
              <a:t> -F /</a:t>
            </a:r>
            <a:r>
              <a:rPr lang="en-US" dirty="0" err="1"/>
              <a:t>dev</a:t>
            </a:r>
            <a:r>
              <a:rPr lang="en-US" dirty="0"/>
              <a:t>/ttyACM0 raw 9600</a:t>
            </a:r>
          </a:p>
          <a:p>
            <a:r>
              <a:rPr lang="en-US" dirty="0"/>
              <a:t>	cat /</a:t>
            </a:r>
            <a:r>
              <a:rPr lang="en-US" dirty="0" err="1"/>
              <a:t>dev</a:t>
            </a:r>
            <a:r>
              <a:rPr lang="en-US" dirty="0"/>
              <a:t>/ttyACM0 2&gt;&amp;1 | tee $TIMEDATENOW</a:t>
            </a:r>
          </a:p>
          <a:p>
            <a:endParaRPr lang="en-US" dirty="0"/>
          </a:p>
          <a:p>
            <a:r>
              <a:rPr lang="en-US" dirty="0"/>
              <a:t>The same can be accomplished on Windows by using </a:t>
            </a:r>
            <a:r>
              <a:rPr lang="en-US" dirty="0" err="1"/>
              <a:t>CoolTerm</a:t>
            </a:r>
            <a:r>
              <a:rPr lang="en-US" dirty="0"/>
              <a:t>…</a:t>
            </a:r>
          </a:p>
        </p:txBody>
      </p:sp>
    </p:spTree>
    <p:extLst>
      <p:ext uri="{BB962C8B-B14F-4D97-AF65-F5344CB8AC3E}">
        <p14:creationId xmlns:p14="http://schemas.microsoft.com/office/powerpoint/2010/main" val="78193560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44512" y="854075"/>
            <a:ext cx="3866636" cy="3970318"/>
          </a:xfrm>
          <a:prstGeom prst="rect">
            <a:avLst/>
          </a:prstGeom>
          <a:noFill/>
        </p:spPr>
        <p:txBody>
          <a:bodyPr wrap="none" rtlCol="0">
            <a:spAutoFit/>
          </a:bodyPr>
          <a:lstStyle/>
          <a:p>
            <a:r>
              <a:rPr lang="en-US" dirty="0"/>
              <a:t>Download and install </a:t>
            </a:r>
            <a:r>
              <a:rPr lang="en-US" dirty="0" err="1">
                <a:hlinkClick r:id="rId3"/>
              </a:rPr>
              <a:t>coolterm</a:t>
            </a:r>
            <a:endParaRPr lang="en-US" dirty="0"/>
          </a:p>
          <a:p>
            <a:r>
              <a:rPr lang="en-US" dirty="0"/>
              <a:t>	launch cool term</a:t>
            </a:r>
          </a:p>
          <a:p>
            <a:r>
              <a:rPr lang="en-US" dirty="0"/>
              <a:t>	click options</a:t>
            </a:r>
          </a:p>
          <a:p>
            <a:endParaRPr lang="en-US" dirty="0"/>
          </a:p>
          <a:p>
            <a:endParaRPr lang="en-US" dirty="0"/>
          </a:p>
          <a:p>
            <a:endParaRPr lang="en-US" dirty="0"/>
          </a:p>
          <a:p>
            <a:r>
              <a:rPr lang="en-US" dirty="0"/>
              <a:t>	Select Leonardo port</a:t>
            </a:r>
          </a:p>
          <a:p>
            <a:r>
              <a:rPr lang="en-US" dirty="0"/>
              <a:t>	you can learn this from the </a:t>
            </a:r>
          </a:p>
          <a:p>
            <a:r>
              <a:rPr lang="en-US" dirty="0"/>
              <a:t>		</a:t>
            </a:r>
            <a:r>
              <a:rPr lang="en-US" dirty="0" err="1"/>
              <a:t>Arduino</a:t>
            </a:r>
            <a:r>
              <a:rPr lang="en-US" dirty="0"/>
              <a:t> IDE</a:t>
            </a:r>
          </a:p>
          <a:p>
            <a:endParaRPr lang="en-US" dirty="0"/>
          </a:p>
          <a:p>
            <a:endParaRPr lang="en-US" dirty="0"/>
          </a:p>
          <a:p>
            <a:endParaRPr lang="en-US" dirty="0"/>
          </a:p>
          <a:p>
            <a:r>
              <a:rPr lang="en-US" dirty="0"/>
              <a:t>	Click fonts</a:t>
            </a:r>
          </a:p>
          <a:p>
            <a:r>
              <a:rPr lang="en-US" dirty="0"/>
              <a:t>	change font size to as desired</a:t>
            </a:r>
          </a:p>
        </p:txBody>
      </p:sp>
      <p:pic>
        <p:nvPicPr>
          <p:cNvPr id="2050"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r="50000" b="73570"/>
          <a:stretch/>
        </p:blipFill>
        <p:spPr bwMode="auto">
          <a:xfrm>
            <a:off x="4278312" y="244475"/>
            <a:ext cx="3343275" cy="15004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4" name="Straight Arrow Connector 3"/>
          <p:cNvCxnSpPr/>
          <p:nvPr/>
        </p:nvCxnSpPr>
        <p:spPr>
          <a:xfrm flipV="1">
            <a:off x="2754312" y="994678"/>
            <a:ext cx="4191000" cy="609600"/>
          </a:xfrm>
          <a:prstGeom prst="straightConnector1">
            <a:avLst/>
          </a:prstGeom>
          <a:ln w="31750">
            <a:solidFill>
              <a:srgbClr val="FF0000"/>
            </a:solidFill>
            <a:tailEnd type="arrow"/>
          </a:ln>
        </p:spPr>
        <p:style>
          <a:lnRef idx="1">
            <a:schemeClr val="accent1"/>
          </a:lnRef>
          <a:fillRef idx="0">
            <a:schemeClr val="accent1"/>
          </a:fillRef>
          <a:effectRef idx="0">
            <a:schemeClr val="accent1"/>
          </a:effectRef>
          <a:fontRef idx="minor">
            <a:schemeClr val="tx1"/>
          </a:fontRef>
        </p:style>
      </p:cxnSp>
      <p:pic>
        <p:nvPicPr>
          <p:cNvPr id="2051" name="Picture 3"/>
          <p:cNvPicPr>
            <a:picLocks noChangeAspect="1" noChangeArrowheads="1"/>
          </p:cNvPicPr>
          <p:nvPr/>
        </p:nvPicPr>
        <p:blipFill rotWithShape="1">
          <a:blip r:embed="rId5">
            <a:extLst>
              <a:ext uri="{28A0092B-C50C-407E-A947-70E740481C1C}">
                <a14:useLocalDpi xmlns:a14="http://schemas.microsoft.com/office/drawing/2010/main" val="0"/>
              </a:ext>
            </a:extLst>
          </a:blip>
          <a:srcRect r="6031" b="69417"/>
          <a:stretch/>
        </p:blipFill>
        <p:spPr bwMode="auto">
          <a:xfrm>
            <a:off x="4252808" y="1849735"/>
            <a:ext cx="4582658" cy="16662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7" name="Straight Arrow Connector 6"/>
          <p:cNvCxnSpPr/>
          <p:nvPr/>
        </p:nvCxnSpPr>
        <p:spPr>
          <a:xfrm>
            <a:off x="3520002" y="2682875"/>
            <a:ext cx="3349110" cy="202525"/>
          </a:xfrm>
          <a:prstGeom prst="straightConnector1">
            <a:avLst/>
          </a:prstGeom>
          <a:ln w="31750">
            <a:solidFill>
              <a:srgbClr val="FF0000"/>
            </a:solidFill>
            <a:tailEnd type="arrow"/>
          </a:ln>
        </p:spPr>
        <p:style>
          <a:lnRef idx="1">
            <a:schemeClr val="accent1"/>
          </a:lnRef>
          <a:fillRef idx="0">
            <a:schemeClr val="accent1"/>
          </a:fillRef>
          <a:effectRef idx="0">
            <a:schemeClr val="accent1"/>
          </a:effectRef>
          <a:fontRef idx="minor">
            <a:schemeClr val="tx1"/>
          </a:fontRef>
        </p:style>
      </p:cxnSp>
      <p:pic>
        <p:nvPicPr>
          <p:cNvPr id="2052" name="Picture 4"/>
          <p:cNvPicPr>
            <a:picLocks noChangeAspect="1" noChangeArrowheads="1"/>
          </p:cNvPicPr>
          <p:nvPr/>
        </p:nvPicPr>
        <p:blipFill rotWithShape="1">
          <a:blip r:embed="rId6">
            <a:extLst>
              <a:ext uri="{28A0092B-C50C-407E-A947-70E740481C1C}">
                <a14:useLocalDpi xmlns:a14="http://schemas.microsoft.com/office/drawing/2010/main" val="0"/>
              </a:ext>
            </a:extLst>
          </a:blip>
          <a:srcRect r="3840" b="67722"/>
          <a:stretch/>
        </p:blipFill>
        <p:spPr bwMode="auto">
          <a:xfrm>
            <a:off x="4286681" y="3597275"/>
            <a:ext cx="4689536" cy="1758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3" name="Straight Arrow Connector 12"/>
          <p:cNvCxnSpPr/>
          <p:nvPr/>
        </p:nvCxnSpPr>
        <p:spPr>
          <a:xfrm>
            <a:off x="2612126" y="4375318"/>
            <a:ext cx="1970986" cy="593557"/>
          </a:xfrm>
          <a:prstGeom prst="straightConnector1">
            <a:avLst/>
          </a:prstGeom>
          <a:ln w="317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4323749" y="4672096"/>
            <a:ext cx="3349110" cy="525379"/>
          </a:xfrm>
          <a:prstGeom prst="straightConnector1">
            <a:avLst/>
          </a:prstGeom>
          <a:ln w="3175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8193560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9210" y="625475"/>
            <a:ext cx="6636101" cy="369332"/>
          </a:xfrm>
          <a:prstGeom prst="rect">
            <a:avLst/>
          </a:prstGeom>
          <a:noFill/>
        </p:spPr>
        <p:txBody>
          <a:bodyPr wrap="square" rtlCol="0">
            <a:spAutoFit/>
          </a:bodyPr>
          <a:lstStyle/>
          <a:p>
            <a:r>
              <a:rPr lang="en-US" dirty="0"/>
              <a:t>Click connection menu &gt;&gt; capture to Text/Binary File &gt;&gt; start</a:t>
            </a:r>
          </a:p>
        </p:txBody>
      </p:sp>
      <p:pic>
        <p:nvPicPr>
          <p:cNvPr id="3076"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r="48581" b="59345"/>
          <a:stretch/>
        </p:blipFill>
        <p:spPr bwMode="auto">
          <a:xfrm>
            <a:off x="2286834" y="1158875"/>
            <a:ext cx="6268956" cy="3965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4" name="Straight Arrow Connector 3"/>
          <p:cNvCxnSpPr/>
          <p:nvPr/>
        </p:nvCxnSpPr>
        <p:spPr>
          <a:xfrm>
            <a:off x="6030912" y="810141"/>
            <a:ext cx="1143000" cy="3472934"/>
          </a:xfrm>
          <a:prstGeom prst="straightConnector1">
            <a:avLst/>
          </a:prstGeom>
          <a:ln w="3175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779159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3334" y="771979"/>
            <a:ext cx="7686463" cy="3970318"/>
          </a:xfrm>
          <a:prstGeom prst="rect">
            <a:avLst/>
          </a:prstGeom>
          <a:noFill/>
        </p:spPr>
        <p:txBody>
          <a:bodyPr wrap="none" rtlCol="0">
            <a:spAutoFit/>
          </a:bodyPr>
          <a:lstStyle/>
          <a:p>
            <a:r>
              <a:rPr lang="en-US" dirty="0"/>
              <a:t>Select a name as prompted…</a:t>
            </a:r>
          </a:p>
          <a:p>
            <a:r>
              <a:rPr lang="en-US" dirty="0"/>
              <a:t>Click connect</a:t>
            </a:r>
          </a:p>
          <a:p>
            <a:endParaRPr lang="en-US" dirty="0"/>
          </a:p>
          <a:p>
            <a:r>
              <a:rPr lang="en-US" dirty="0"/>
              <a:t>Plug USB cable into Uno </a:t>
            </a:r>
            <a:r>
              <a:rPr lang="en-US" dirty="0" err="1"/>
              <a:t>Wifi</a:t>
            </a:r>
            <a:r>
              <a:rPr lang="en-US" dirty="0"/>
              <a:t> Rev 2 </a:t>
            </a:r>
            <a:r>
              <a:rPr lang="en-US" dirty="0" err="1"/>
              <a:t>Arduino</a:t>
            </a:r>
            <a:r>
              <a:rPr lang="en-US" dirty="0"/>
              <a:t> (this causes the </a:t>
            </a:r>
            <a:r>
              <a:rPr lang="en-US" dirty="0" err="1"/>
              <a:t>Arduino</a:t>
            </a:r>
            <a:r>
              <a:rPr lang="en-US" dirty="0"/>
              <a:t> to restart)</a:t>
            </a:r>
          </a:p>
          <a:p>
            <a:endParaRPr lang="en-US" dirty="0"/>
          </a:p>
          <a:p>
            <a:r>
              <a:rPr lang="en-US" dirty="0"/>
              <a:t>Start </a:t>
            </a:r>
            <a:r>
              <a:rPr lang="en-US" dirty="0" err="1"/>
              <a:t>FlightGear</a:t>
            </a:r>
            <a:r>
              <a:rPr lang="en-US" dirty="0"/>
              <a:t>, select departure airport, etc.  …get past launcher, </a:t>
            </a:r>
          </a:p>
          <a:p>
            <a:r>
              <a:rPr lang="en-US" dirty="0"/>
              <a:t>	after cockpit is visible… Start pedaling – Serial Output data will appear, </a:t>
            </a:r>
          </a:p>
          <a:p>
            <a:endParaRPr lang="en-US" dirty="0"/>
          </a:p>
          <a:p>
            <a:r>
              <a:rPr lang="en-US" dirty="0"/>
              <a:t>When ride is complete…</a:t>
            </a:r>
          </a:p>
          <a:p>
            <a:r>
              <a:rPr lang="en-US" dirty="0"/>
              <a:t>	Unplug the Uno </a:t>
            </a:r>
            <a:r>
              <a:rPr lang="en-US" dirty="0" err="1"/>
              <a:t>Wifi</a:t>
            </a:r>
            <a:r>
              <a:rPr lang="en-US" dirty="0"/>
              <a:t> Rev 2</a:t>
            </a:r>
          </a:p>
          <a:p>
            <a:r>
              <a:rPr lang="en-US" dirty="0"/>
              <a:t>	Connection &gt;&gt; Capture to Text/Binary File &gt;&gt; stop</a:t>
            </a:r>
          </a:p>
          <a:p>
            <a:r>
              <a:rPr lang="en-US" dirty="0"/>
              <a:t>	Disconnect Serial</a:t>
            </a:r>
          </a:p>
          <a:p>
            <a:r>
              <a:rPr lang="en-US" dirty="0"/>
              <a:t>	Quit – Don’t save settings</a:t>
            </a:r>
          </a:p>
          <a:p>
            <a:r>
              <a:rPr lang="en-US" dirty="0"/>
              <a:t>If desired, analyze the ride to (Select </a:t>
            </a:r>
            <a:r>
              <a:rPr lang="en-US" dirty="0" err="1"/>
              <a:t>topSpeed</a:t>
            </a:r>
            <a:r>
              <a:rPr lang="en-US" dirty="0"/>
              <a:t>, </a:t>
            </a:r>
            <a:r>
              <a:rPr lang="en-US" dirty="0" err="1"/>
              <a:t>deltaSpeed</a:t>
            </a:r>
            <a:r>
              <a:rPr lang="en-US" dirty="0"/>
              <a:t>, and </a:t>
            </a:r>
            <a:r>
              <a:rPr lang="en-US" dirty="0" err="1"/>
              <a:t>speedGradient</a:t>
            </a:r>
            <a:r>
              <a:rPr lang="en-US" dirty="0"/>
              <a:t>)</a:t>
            </a:r>
          </a:p>
        </p:txBody>
      </p:sp>
      <p:pic>
        <p:nvPicPr>
          <p:cNvPr id="4098"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r="47591" b="74912"/>
          <a:stretch/>
        </p:blipFill>
        <p:spPr bwMode="auto">
          <a:xfrm>
            <a:off x="4430712" y="244475"/>
            <a:ext cx="3504354" cy="14242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4" name="Straight Arrow Connector 3"/>
          <p:cNvCxnSpPr/>
          <p:nvPr/>
        </p:nvCxnSpPr>
        <p:spPr>
          <a:xfrm>
            <a:off x="1914823" y="1239540"/>
            <a:ext cx="4116089" cy="0"/>
          </a:xfrm>
          <a:prstGeom prst="straightConnector1">
            <a:avLst/>
          </a:prstGeom>
          <a:ln w="3175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77915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5260" t="25342" r="5228" b="6493"/>
          <a:stretch/>
        </p:blipFill>
        <p:spPr bwMode="auto">
          <a:xfrm>
            <a:off x="163512" y="580486"/>
            <a:ext cx="4398026" cy="24071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5497512" y="777875"/>
            <a:ext cx="4267200" cy="646331"/>
          </a:xfrm>
          <a:prstGeom prst="rect">
            <a:avLst/>
          </a:prstGeom>
          <a:noFill/>
        </p:spPr>
        <p:txBody>
          <a:bodyPr wrap="square" rtlCol="0">
            <a:spAutoFit/>
          </a:bodyPr>
          <a:lstStyle/>
          <a:p>
            <a:r>
              <a:rPr lang="en-US" dirty="0"/>
              <a:t>Went </a:t>
            </a:r>
            <a:r>
              <a:rPr lang="en-US" dirty="0" smtClean="0"/>
              <a:t>to a few airshow s in </a:t>
            </a:r>
            <a:r>
              <a:rPr lang="en-US" dirty="0"/>
              <a:t>Oshkosh, WI with Uncle Steve when I was young.</a:t>
            </a:r>
          </a:p>
        </p:txBody>
      </p:sp>
      <p:pic>
        <p:nvPicPr>
          <p:cNvPr id="8196" name="Picture 4" descr="https://sp.yimg.com/ib/th?id=OPHS.4656xB%2fq3LENLA474C474&amp;o=5&amp;pid=21.1&amp;w=160&amp;h=10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7401" y="2946748"/>
            <a:ext cx="3894137" cy="255552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5497512" y="3673475"/>
            <a:ext cx="4495800" cy="646331"/>
          </a:xfrm>
          <a:prstGeom prst="rect">
            <a:avLst/>
          </a:prstGeom>
          <a:noFill/>
        </p:spPr>
        <p:txBody>
          <a:bodyPr wrap="square" rtlCol="0">
            <a:spAutoFit/>
          </a:bodyPr>
          <a:lstStyle/>
          <a:p>
            <a:r>
              <a:rPr lang="en-US" dirty="0"/>
              <a:t>When I was older, I worked on Steve’s project to build Piper Cub from plans.</a:t>
            </a:r>
          </a:p>
        </p:txBody>
      </p:sp>
      <p:pic>
        <p:nvPicPr>
          <p:cNvPr id="8198" name="Picture 6" descr="https://d9hhrg4mnvzow.cloudfront.net/join.eaa.org/fly-witheaa/ac85bd17-eaa-12-1color-cmyk_103701t03601t000000028.png">
            <a:hlinkClick r:id="rId5"/>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28790" y="1768475"/>
            <a:ext cx="2004643" cy="1143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7350874" y="3107809"/>
            <a:ext cx="560474" cy="369332"/>
          </a:xfrm>
          <a:prstGeom prst="rect">
            <a:avLst/>
          </a:prstGeom>
          <a:noFill/>
        </p:spPr>
        <p:txBody>
          <a:bodyPr wrap="none" rtlCol="0">
            <a:spAutoFit/>
          </a:bodyPr>
          <a:lstStyle/>
          <a:p>
            <a:r>
              <a:rPr lang="en-US" dirty="0">
                <a:hlinkClick r:id="rId5"/>
              </a:rPr>
              <a:t>EAA</a:t>
            </a:r>
            <a:endParaRPr lang="en-US" dirty="0"/>
          </a:p>
        </p:txBody>
      </p:sp>
      <p:sp>
        <p:nvSpPr>
          <p:cNvPr id="8" name="TextBox 7"/>
          <p:cNvSpPr txBox="1"/>
          <p:nvPr/>
        </p:nvSpPr>
        <p:spPr>
          <a:xfrm>
            <a:off x="239712" y="147926"/>
            <a:ext cx="4480586" cy="461665"/>
          </a:xfrm>
          <a:prstGeom prst="rect">
            <a:avLst/>
          </a:prstGeom>
          <a:noFill/>
        </p:spPr>
        <p:txBody>
          <a:bodyPr wrap="none" rtlCol="0">
            <a:spAutoFit/>
          </a:bodyPr>
          <a:lstStyle/>
          <a:p>
            <a:r>
              <a:rPr lang="en-US" sz="2400" dirty="0">
                <a:solidFill>
                  <a:schemeClr val="accent6">
                    <a:lumMod val="75000"/>
                  </a:schemeClr>
                </a:solidFill>
              </a:rPr>
              <a:t>How Todd Got Involved in Aviation</a:t>
            </a:r>
          </a:p>
        </p:txBody>
      </p:sp>
    </p:spTree>
    <p:extLst>
      <p:ext uri="{BB962C8B-B14F-4D97-AF65-F5344CB8AC3E}">
        <p14:creationId xmlns:p14="http://schemas.microsoft.com/office/powerpoint/2010/main" val="44758044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7031" t="4883" r="62813" b="56445"/>
          <a:stretch/>
        </p:blipFill>
        <p:spPr bwMode="auto">
          <a:xfrm>
            <a:off x="857250" y="476250"/>
            <a:ext cx="3676650" cy="3771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2779159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8312" y="396875"/>
            <a:ext cx="6775829" cy="2308324"/>
          </a:xfrm>
          <a:prstGeom prst="rect">
            <a:avLst/>
          </a:prstGeom>
          <a:noFill/>
        </p:spPr>
        <p:txBody>
          <a:bodyPr wrap="none" rtlCol="0">
            <a:spAutoFit/>
          </a:bodyPr>
          <a:lstStyle/>
          <a:p>
            <a:r>
              <a:rPr lang="en-US" dirty="0"/>
              <a:t>@echo off</a:t>
            </a:r>
          </a:p>
          <a:p>
            <a:r>
              <a:rPr lang="en-US" dirty="0"/>
              <a:t>cd E:\CoolTermWin64Bit</a:t>
            </a:r>
          </a:p>
          <a:p>
            <a:r>
              <a:rPr lang="en-US" dirty="0"/>
              <a:t>start coolTerm.exe e:\coolTermWin64Bit\connection_settings_zero.stc</a:t>
            </a:r>
          </a:p>
          <a:p>
            <a:r>
              <a:rPr lang="en-US" dirty="0"/>
              <a:t>cd E:\ShowOff</a:t>
            </a:r>
          </a:p>
          <a:p>
            <a:r>
              <a:rPr lang="en-US" dirty="0"/>
              <a:t>start Showoff.exe</a:t>
            </a:r>
          </a:p>
          <a:p>
            <a:r>
              <a:rPr lang="en-US" dirty="0"/>
              <a:t>cd E:\FlightGear 2016.4.4\bin</a:t>
            </a:r>
          </a:p>
          <a:p>
            <a:r>
              <a:rPr lang="en-US" dirty="0"/>
              <a:t>start </a:t>
            </a:r>
            <a:r>
              <a:rPr lang="en-US" dirty="0" err="1"/>
              <a:t>fgfs</a:t>
            </a:r>
            <a:r>
              <a:rPr lang="en-US" dirty="0"/>
              <a:t> --launcher</a:t>
            </a:r>
          </a:p>
          <a:p>
            <a:r>
              <a:rPr lang="en-US" dirty="0"/>
              <a:t>exit</a:t>
            </a:r>
          </a:p>
        </p:txBody>
      </p:sp>
      <p:sp>
        <p:nvSpPr>
          <p:cNvPr id="3" name="TextBox 2"/>
          <p:cNvSpPr txBox="1"/>
          <p:nvPr/>
        </p:nvSpPr>
        <p:spPr>
          <a:xfrm>
            <a:off x="239712" y="27543"/>
            <a:ext cx="2526974" cy="369332"/>
          </a:xfrm>
          <a:prstGeom prst="rect">
            <a:avLst/>
          </a:prstGeom>
          <a:noFill/>
        </p:spPr>
        <p:txBody>
          <a:bodyPr wrap="none" rtlCol="0">
            <a:spAutoFit/>
          </a:bodyPr>
          <a:lstStyle/>
          <a:p>
            <a:r>
              <a:rPr lang="en-US" b="1" dirty="0" err="1"/>
              <a:t>startApps</a:t>
            </a:r>
            <a:r>
              <a:rPr lang="en-US" dirty="0"/>
              <a:t> batch file used</a:t>
            </a:r>
          </a:p>
        </p:txBody>
      </p:sp>
      <p:graphicFrame>
        <p:nvGraphicFramePr>
          <p:cNvPr id="4" name="Object 3"/>
          <p:cNvGraphicFramePr>
            <a:graphicFrameLocks noChangeAspect="1"/>
          </p:cNvGraphicFramePr>
          <p:nvPr>
            <p:extLst>
              <p:ext uri="{D42A27DB-BD31-4B8C-83A1-F6EECF244321}">
                <p14:modId xmlns:p14="http://schemas.microsoft.com/office/powerpoint/2010/main" val="1445502969"/>
              </p:ext>
            </p:extLst>
          </p:nvPr>
        </p:nvGraphicFramePr>
        <p:xfrm>
          <a:off x="4278312" y="3444875"/>
          <a:ext cx="2009775" cy="571500"/>
        </p:xfrm>
        <a:graphic>
          <a:graphicData uri="http://schemas.openxmlformats.org/presentationml/2006/ole">
            <mc:AlternateContent xmlns:mc="http://schemas.openxmlformats.org/markup-compatibility/2006">
              <mc:Choice xmlns:v="urn:schemas-microsoft-com:vml" Requires="v">
                <p:oleObj spid="_x0000_s3086" name="Packager Shell Object" showAsIcon="1" r:id="rId4" imgW="2009160" imgH="571320" progId="Package">
                  <p:embed/>
                </p:oleObj>
              </mc:Choice>
              <mc:Fallback>
                <p:oleObj name="Packager Shell Object" showAsIcon="1" r:id="rId4" imgW="2009160" imgH="571320" progId="Package">
                  <p:embed/>
                  <p:pic>
                    <p:nvPicPr>
                      <p:cNvPr id="0" name=""/>
                      <p:cNvPicPr/>
                      <p:nvPr/>
                    </p:nvPicPr>
                    <p:blipFill>
                      <a:blip r:embed="rId5"/>
                      <a:stretch>
                        <a:fillRect/>
                      </a:stretch>
                    </p:blipFill>
                    <p:spPr>
                      <a:xfrm>
                        <a:off x="4278312" y="3444875"/>
                        <a:ext cx="2009775" cy="571500"/>
                      </a:xfrm>
                      <a:prstGeom prst="rect">
                        <a:avLst/>
                      </a:prstGeom>
                    </p:spPr>
                  </p:pic>
                </p:oleObj>
              </mc:Fallback>
            </mc:AlternateContent>
          </a:graphicData>
        </a:graphic>
      </p:graphicFrame>
    </p:spTree>
    <p:extLst>
      <p:ext uri="{BB962C8B-B14F-4D97-AF65-F5344CB8AC3E}">
        <p14:creationId xmlns:p14="http://schemas.microsoft.com/office/powerpoint/2010/main" val="78193560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9712" y="168276"/>
            <a:ext cx="6705600" cy="53644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8193560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365760"/>
            <a:ext cx="9459912" cy="5606428"/>
          </a:xfrm>
          <a:prstGeom prst="rect">
            <a:avLst/>
          </a:prstGeom>
          <a:noFill/>
          <a:ln>
            <a:noFill/>
          </a:ln>
        </p:spPr>
        <p:txBody>
          <a:bodyPr wrap="square" lIns="90000" tIns="45000" rIns="90000" bIns="45000" anchorCtr="0" compatLnSpc="0">
            <a:spAutoFit/>
          </a:bodyPr>
          <a:lstStyle/>
          <a:p>
            <a:pPr lvl="0" hangingPunct="0"/>
            <a:r>
              <a:rPr lang="en-US" sz="1800" b="0" i="0" u="none" strike="noStrike" kern="1200" cap="none" dirty="0">
                <a:ln>
                  <a:noFill/>
                </a:ln>
                <a:latin typeface="Liberation Sans" pitchFamily="18"/>
                <a:ea typeface="Noto Sans CJK SC" pitchFamily="2"/>
                <a:cs typeface="Lohit Devanagari" pitchFamily="2"/>
              </a:rPr>
              <a:t>This presentation is publically available on </a:t>
            </a:r>
            <a:r>
              <a:rPr lang="en-US" sz="1800" b="0" i="0" u="none" strike="noStrike" kern="1200" cap="none" dirty="0" err="1">
                <a:ln>
                  <a:noFill/>
                </a:ln>
                <a:latin typeface="Liberation Sans" pitchFamily="18"/>
                <a:ea typeface="Noto Sans CJK SC" pitchFamily="2"/>
                <a:cs typeface="Lohit Devanagari" pitchFamily="2"/>
                <a:hlinkClick r:id="rId3"/>
              </a:rPr>
              <a:t>github</a:t>
            </a:r>
            <a:r>
              <a:rPr lang="en-US" dirty="0">
                <a:latin typeface="Liberation Sans" pitchFamily="18"/>
                <a:ea typeface="Noto Sans CJK SC" pitchFamily="2"/>
                <a:cs typeface="Lohit Devanagari" pitchFamily="2"/>
              </a:rPr>
              <a:t>: </a:t>
            </a:r>
          </a:p>
          <a:p>
            <a:pPr lvl="0" hangingPunct="0"/>
            <a:r>
              <a:rPr lang="en-US" dirty="0">
                <a:latin typeface="Liberation Sans" pitchFamily="18"/>
                <a:ea typeface="Noto Sans CJK SC" pitchFamily="2"/>
                <a:cs typeface="Lohit Devanagari" pitchFamily="2"/>
                <a:hlinkClick r:id="rId3"/>
              </a:rPr>
              <a:t>https://github.com/toddwestley/Arduinos-to-turn-equipped-bike-into-Joystick-with-throtle-axis</a:t>
            </a:r>
            <a:r>
              <a:rPr lang="en-US" dirty="0">
                <a:latin typeface="Liberation Sans" pitchFamily="18"/>
                <a:ea typeface="Noto Sans CJK SC" pitchFamily="2"/>
                <a:cs typeface="Lohit Devanagari" pitchFamily="2"/>
              </a:rPr>
              <a:t> so you can download these slides.</a:t>
            </a: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r>
              <a:rPr lang="en-US" sz="2800" dirty="0">
                <a:latin typeface="Liberation Sans" pitchFamily="18"/>
                <a:ea typeface="Noto Sans CJK SC" pitchFamily="2"/>
                <a:cs typeface="Lohit Devanagari" pitchFamily="2"/>
              </a:rPr>
              <a:t>Search on google for “</a:t>
            </a:r>
            <a:r>
              <a:rPr lang="en-US" sz="2800" dirty="0" err="1">
                <a:latin typeface="Liberation Sans" pitchFamily="18"/>
                <a:ea typeface="Noto Sans CJK SC" pitchFamily="2"/>
                <a:cs typeface="Lohit Devanagari" pitchFamily="2"/>
              </a:rPr>
              <a:t>toddwestley</a:t>
            </a:r>
            <a:r>
              <a:rPr lang="en-US" sz="2800" dirty="0">
                <a:latin typeface="Liberation Sans" pitchFamily="18"/>
                <a:ea typeface="Noto Sans CJK SC" pitchFamily="2"/>
                <a:cs typeface="Lohit Devanagari" pitchFamily="2"/>
              </a:rPr>
              <a:t> </a:t>
            </a:r>
            <a:r>
              <a:rPr lang="en-US" sz="2800" dirty="0" err="1">
                <a:latin typeface="Liberation Sans" pitchFamily="18"/>
                <a:ea typeface="Noto Sans CJK SC" pitchFamily="2"/>
                <a:cs typeface="Lohit Devanagari" pitchFamily="2"/>
              </a:rPr>
              <a:t>site:github.com</a:t>
            </a:r>
            <a:r>
              <a:rPr lang="en-US" sz="2800" dirty="0">
                <a:latin typeface="Liberation Sans" pitchFamily="18"/>
                <a:ea typeface="Noto Sans CJK SC" pitchFamily="2"/>
                <a:cs typeface="Lohit Devanagari" pitchFamily="2"/>
              </a:rPr>
              <a:t>”</a:t>
            </a: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Summary:	In my humble opinion, riding a bike trainer is mind numbing.</a:t>
            </a: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		Playing a flight simulator (without warping time) is equally mind numbing.</a:t>
            </a: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		In combination, they lead to a palatable activity for me.</a:t>
            </a:r>
          </a:p>
          <a:p>
            <a:pPr marL="0" marR="0" lvl="0" indent="0" hangingPunct="0">
              <a:lnSpc>
                <a:spcPct val="100000"/>
              </a:lnSpc>
              <a:spcBef>
                <a:spcPts val="0"/>
              </a:spcBef>
              <a:spcAft>
                <a:spcPts val="0"/>
              </a:spcAft>
              <a:buNone/>
              <a:tabLst/>
            </a:pPr>
            <a:endParaRPr lang="en-US" dirty="0">
              <a:latin typeface="Liberation Sans" pitchFamily="18"/>
              <a:ea typeface="Noto Sans CJK SC" pitchFamily="2"/>
              <a:cs typeface="Lohit Devanagari" pitchFamily="2"/>
            </a:endParaRPr>
          </a:p>
          <a:p>
            <a:pPr lvl="4" hangingPunct="0"/>
            <a:r>
              <a:rPr lang="en-US" b="0" i="0" u="none" strike="noStrike" kern="1200" cap="none" dirty="0">
                <a:ln>
                  <a:noFill/>
                </a:ln>
                <a:latin typeface="Liberation Sans" pitchFamily="18"/>
                <a:ea typeface="Noto Sans CJK SC" pitchFamily="2"/>
                <a:cs typeface="Lohit Devanagari" pitchFamily="2"/>
              </a:rPr>
              <a:t>I discovered that I could play games in plain sight of those around and they incorrectly conclude the activities are only exercise. </a:t>
            </a:r>
          </a:p>
          <a:p>
            <a:pPr lvl="4" hangingPunct="0"/>
            <a:endParaRPr lang="en-US" dirty="0">
              <a:latin typeface="Liberation Sans" pitchFamily="18"/>
              <a:ea typeface="Noto Sans CJK SC" pitchFamily="2"/>
              <a:cs typeface="Lohit Devanagari" pitchFamily="2"/>
            </a:endParaRPr>
          </a:p>
          <a:p>
            <a:pPr lvl="4" hangingPunct="0"/>
            <a:r>
              <a:rPr lang="en-US" b="0" i="0" u="none" strike="noStrike" kern="1200" cap="none" dirty="0">
                <a:ln>
                  <a:noFill/>
                </a:ln>
                <a:latin typeface="Liberation Sans" pitchFamily="18"/>
                <a:ea typeface="Noto Sans CJK SC" pitchFamily="2"/>
                <a:cs typeface="Lohit Devanagari" pitchFamily="2"/>
              </a:rPr>
              <a:t>I now can plan the nature of my exertions, i.e. how fast can I climb that hill?, and include variations from real world weather.</a:t>
            </a:r>
          </a:p>
          <a:p>
            <a:pPr lvl="4" hangingPunct="0"/>
            <a:endParaRPr lang="en-US" dirty="0">
              <a:latin typeface="Liberation Sans" pitchFamily="18"/>
              <a:ea typeface="Noto Sans CJK SC" pitchFamily="2"/>
              <a:cs typeface="Lohit Devanagari" pitchFamily="2"/>
            </a:endParaRPr>
          </a:p>
          <a:p>
            <a:pPr lvl="4" hangingPunct="0"/>
            <a:r>
              <a:rPr lang="en-US" b="0" i="0" u="none" strike="noStrike" kern="1200" cap="none" dirty="0">
                <a:ln>
                  <a:noFill/>
                </a:ln>
                <a:latin typeface="Liberation Sans" pitchFamily="18"/>
                <a:ea typeface="Noto Sans CJK SC" pitchFamily="2"/>
                <a:cs typeface="Lohit Devanagari" pitchFamily="2"/>
              </a:rPr>
              <a:t>This presentation is about my quirky leisure activity.</a:t>
            </a: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p:txBody>
      </p:sp>
      <p:sp>
        <p:nvSpPr>
          <p:cNvPr id="3" name="Rectangle 2"/>
          <p:cNvSpPr/>
          <p:nvPr/>
        </p:nvSpPr>
        <p:spPr>
          <a:xfrm>
            <a:off x="456436" y="1463675"/>
            <a:ext cx="7479475" cy="533400"/>
          </a:xfrm>
          <a:prstGeom prst="rect">
            <a:avLst/>
          </a:prstGeom>
          <a:solidFill>
            <a:srgbClr val="FFFF00">
              <a:alpha val="2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5941726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44513" y="151472"/>
            <a:ext cx="9448800" cy="1477328"/>
          </a:xfrm>
          <a:prstGeom prst="rect">
            <a:avLst/>
          </a:prstGeom>
          <a:noFill/>
        </p:spPr>
        <p:txBody>
          <a:bodyPr wrap="square" rtlCol="0">
            <a:spAutoFit/>
          </a:bodyPr>
          <a:lstStyle/>
          <a:p>
            <a:r>
              <a:rPr lang="en-US" dirty="0"/>
              <a:t>It all began when my Uncle Steve was building a Piper cub from scratch while I lived in Ohio.  In the winter, it was too cold for me to ride my bike outside.  I rode a trainer, </a:t>
            </a:r>
            <a:r>
              <a:rPr lang="en-US" b="1" i="1" dirty="0"/>
              <a:t>but it was boring</a:t>
            </a:r>
            <a:r>
              <a:rPr lang="en-US" dirty="0"/>
              <a:t>.  Than I decided to couple that with playing a flight simulator that had a piper cub aircraft.  I used as USB-1208LS to capture the “:speed” of my rear wheel and my PC translated that into a throttle position.  At that point, I got in the habit of virtually flying.</a:t>
            </a:r>
          </a:p>
        </p:txBody>
      </p:sp>
    </p:spTree>
    <p:extLst>
      <p:ext uri="{BB962C8B-B14F-4D97-AF65-F5344CB8AC3E}">
        <p14:creationId xmlns:p14="http://schemas.microsoft.com/office/powerpoint/2010/main" val="37693495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p:cNvGraphicFramePr>
            <a:graphicFrameLocks noChangeAspect="1"/>
          </p:cNvGraphicFramePr>
          <p:nvPr>
            <p:extLst>
              <p:ext uri="{D42A27DB-BD31-4B8C-83A1-F6EECF244321}">
                <p14:modId xmlns:p14="http://schemas.microsoft.com/office/powerpoint/2010/main" val="2442844797"/>
              </p:ext>
            </p:extLst>
          </p:nvPr>
        </p:nvGraphicFramePr>
        <p:xfrm>
          <a:off x="2765425" y="2835275"/>
          <a:ext cx="2009775" cy="571500"/>
        </p:xfrm>
        <a:graphic>
          <a:graphicData uri="http://schemas.openxmlformats.org/presentationml/2006/ole">
            <mc:AlternateContent xmlns:mc="http://schemas.openxmlformats.org/markup-compatibility/2006">
              <mc:Choice xmlns:v="urn:schemas-microsoft-com:vml" Requires="v">
                <p:oleObj spid="_x0000_s4110" name="Packager Shell Object" showAsIcon="1" r:id="rId3" imgW="2009160" imgH="571320" progId="Package">
                  <p:embed/>
                </p:oleObj>
              </mc:Choice>
              <mc:Fallback>
                <p:oleObj name="Packager Shell Object" showAsIcon="1" r:id="rId3" imgW="2009160" imgH="571320" progId="Package">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65425" y="2835275"/>
                        <a:ext cx="2009775"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59139173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925512" y="854075"/>
            <a:ext cx="5722144" cy="2031325"/>
          </a:xfrm>
          <a:prstGeom prst="rect">
            <a:avLst/>
          </a:prstGeom>
          <a:noFill/>
        </p:spPr>
        <p:txBody>
          <a:bodyPr wrap="none" rtlCol="0">
            <a:spAutoFit/>
          </a:bodyPr>
          <a:lstStyle/>
          <a:p>
            <a:r>
              <a:rPr lang="en-US" dirty="0"/>
              <a:t>Hamm’s suggestions</a:t>
            </a:r>
          </a:p>
          <a:p>
            <a:pPr lvl="1"/>
            <a:r>
              <a:rPr lang="en-US" dirty="0"/>
              <a:t>Header each slide</a:t>
            </a:r>
          </a:p>
          <a:p>
            <a:pPr lvl="1"/>
            <a:r>
              <a:rPr lang="en-US" dirty="0"/>
              <a:t>Should </a:t>
            </a:r>
            <a:r>
              <a:rPr lang="en-US" dirty="0" err="1"/>
              <a:t>url</a:t>
            </a:r>
            <a:r>
              <a:rPr lang="en-US" dirty="0"/>
              <a:t> of </a:t>
            </a:r>
            <a:r>
              <a:rPr lang="en-US" dirty="0" err="1"/>
              <a:t>presenation</a:t>
            </a:r>
            <a:r>
              <a:rPr lang="en-US" dirty="0"/>
              <a:t> go first</a:t>
            </a:r>
          </a:p>
          <a:p>
            <a:pPr lvl="1"/>
            <a:r>
              <a:rPr lang="en-US" dirty="0"/>
              <a:t>Why did you want to control a simulator with you bike</a:t>
            </a:r>
          </a:p>
          <a:p>
            <a:pPr lvl="1"/>
            <a:r>
              <a:rPr lang="en-US" dirty="0"/>
              <a:t>Speed sensor picture; bottom bracket picture</a:t>
            </a:r>
          </a:p>
          <a:p>
            <a:pPr lvl="1"/>
            <a:r>
              <a:rPr lang="en-US" dirty="0"/>
              <a:t>Picture of Todd on the trainer</a:t>
            </a:r>
          </a:p>
          <a:p>
            <a:endParaRPr lang="en-US" dirty="0"/>
          </a:p>
        </p:txBody>
      </p:sp>
    </p:spTree>
    <p:extLst>
      <p:ext uri="{BB962C8B-B14F-4D97-AF65-F5344CB8AC3E}">
        <p14:creationId xmlns:p14="http://schemas.microsoft.com/office/powerpoint/2010/main" val="22464390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p:cNvSpPr txBox="1"/>
              <p:nvPr/>
            </p:nvSpPr>
            <p:spPr>
              <a:xfrm>
                <a:off x="290408" y="1475343"/>
                <a:ext cx="894026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𝑐𝑢𝑟𝑟𝑒𝑛𝑡𝑅𝑜𝑡𝑎𝑡𝑖𝑜𝑛</m:t>
                      </m:r>
                      <m:r>
                        <a:rPr lang="en-US" b="0" i="1" smtClean="0">
                          <a:latin typeface="Cambria Math"/>
                        </a:rPr>
                        <m:t>=</m:t>
                      </m:r>
                      <m:sSub>
                        <m:sSubPr>
                          <m:ctrlPr>
                            <a:rPr lang="en-US" b="0" i="1" smtClean="0">
                              <a:latin typeface="Cambria Math"/>
                            </a:rPr>
                          </m:ctrlPr>
                        </m:sSubPr>
                        <m:e>
                          <m:r>
                            <a:rPr lang="en-US" b="0" i="1" smtClean="0">
                              <a:latin typeface="Cambria Math"/>
                            </a:rPr>
                            <m:t>𝑟𝑎𝑤𝑉𝑎𝑙𝑢𝑒</m:t>
                          </m:r>
                        </m:e>
                        <m:sub>
                          <m:r>
                            <a:rPr lang="en-US" b="0" i="1" smtClean="0">
                              <a:latin typeface="Cambria Math"/>
                            </a:rPr>
                            <m:t>1</m:t>
                          </m:r>
                        </m:sub>
                      </m:sSub>
                      <m:r>
                        <a:rPr lang="en-US" b="0" i="1" smtClean="0">
                          <a:latin typeface="Cambria Math"/>
                        </a:rPr>
                        <m:t>+</m:t>
                      </m:r>
                      <m:sSup>
                        <m:sSupPr>
                          <m:ctrlPr>
                            <a:rPr lang="en-US" b="0" i="1" smtClean="0">
                              <a:latin typeface="Cambria Math"/>
                            </a:rPr>
                          </m:ctrlPr>
                        </m:sSupPr>
                        <m:e>
                          <m:r>
                            <a:rPr lang="en-US" b="0" i="1" smtClean="0">
                              <a:latin typeface="Cambria Math"/>
                            </a:rPr>
                            <m:t>256</m:t>
                          </m:r>
                        </m:e>
                        <m:sup>
                          <m:r>
                            <a:rPr lang="en-US" b="0" i="1" smtClean="0">
                              <a:latin typeface="Cambria Math"/>
                            </a:rPr>
                            <m:t>1</m:t>
                          </m:r>
                        </m:sup>
                      </m:sSup>
                      <m:sSub>
                        <m:sSubPr>
                          <m:ctrlPr>
                            <a:rPr lang="en-US" b="0" i="1" smtClean="0">
                              <a:latin typeface="Cambria Math"/>
                            </a:rPr>
                          </m:ctrlPr>
                        </m:sSubPr>
                        <m:e>
                          <m:r>
                            <a:rPr lang="en-US" b="0" i="1" smtClean="0">
                              <a:latin typeface="Cambria Math"/>
                            </a:rPr>
                            <m:t>𝑟𝑎𝑤𝑉𝑎𝑙𝑢𝑒</m:t>
                          </m:r>
                        </m:e>
                        <m:sub>
                          <m:r>
                            <a:rPr lang="en-US" b="0" i="1" smtClean="0">
                              <a:latin typeface="Cambria Math"/>
                            </a:rPr>
                            <m:t>2</m:t>
                          </m:r>
                        </m:sub>
                      </m:sSub>
                      <m:r>
                        <a:rPr lang="en-US" i="1">
                          <a:latin typeface="Cambria Math"/>
                        </a:rPr>
                        <m:t>+</m:t>
                      </m:r>
                      <m:sSup>
                        <m:sSupPr>
                          <m:ctrlPr>
                            <a:rPr lang="en-US" i="1">
                              <a:latin typeface="Cambria Math"/>
                            </a:rPr>
                          </m:ctrlPr>
                        </m:sSupPr>
                        <m:e>
                          <m:r>
                            <a:rPr lang="en-US" i="1">
                              <a:latin typeface="Cambria Math"/>
                            </a:rPr>
                            <m:t>256</m:t>
                          </m:r>
                        </m:e>
                        <m:sup>
                          <m:r>
                            <a:rPr lang="en-US" b="0" i="1" smtClean="0">
                              <a:latin typeface="Cambria Math"/>
                            </a:rPr>
                            <m:t>2</m:t>
                          </m:r>
                        </m:sup>
                      </m:sSup>
                      <m:sSub>
                        <m:sSubPr>
                          <m:ctrlPr>
                            <a:rPr lang="en-US" i="1">
                              <a:latin typeface="Cambria Math"/>
                            </a:rPr>
                          </m:ctrlPr>
                        </m:sSubPr>
                        <m:e>
                          <m:r>
                            <a:rPr lang="en-US" i="1">
                              <a:latin typeface="Cambria Math"/>
                            </a:rPr>
                            <m:t>𝑟𝑎𝑤𝑉𝑎𝑙𝑢𝑒</m:t>
                          </m:r>
                        </m:e>
                        <m:sub>
                          <m:r>
                            <a:rPr lang="en-US" b="0" i="1" smtClean="0">
                              <a:latin typeface="Cambria Math"/>
                            </a:rPr>
                            <m:t>3</m:t>
                          </m:r>
                        </m:sub>
                      </m:sSub>
                      <m:r>
                        <a:rPr lang="en-US" i="1">
                          <a:latin typeface="Cambria Math"/>
                        </a:rPr>
                        <m:t>+</m:t>
                      </m:r>
                      <m:sSup>
                        <m:sSupPr>
                          <m:ctrlPr>
                            <a:rPr lang="en-US" i="1">
                              <a:latin typeface="Cambria Math"/>
                            </a:rPr>
                          </m:ctrlPr>
                        </m:sSupPr>
                        <m:e>
                          <m:r>
                            <a:rPr lang="en-US" i="1">
                              <a:latin typeface="Cambria Math"/>
                            </a:rPr>
                            <m:t>256</m:t>
                          </m:r>
                        </m:e>
                        <m:sup>
                          <m:r>
                            <a:rPr lang="en-US" b="0" i="1" smtClean="0">
                              <a:latin typeface="Cambria Math"/>
                            </a:rPr>
                            <m:t>3</m:t>
                          </m:r>
                        </m:sup>
                      </m:sSup>
                      <m:sSub>
                        <m:sSubPr>
                          <m:ctrlPr>
                            <a:rPr lang="en-US" i="1">
                              <a:latin typeface="Cambria Math"/>
                            </a:rPr>
                          </m:ctrlPr>
                        </m:sSubPr>
                        <m:e>
                          <m:r>
                            <a:rPr lang="en-US" i="1">
                              <a:latin typeface="Cambria Math"/>
                            </a:rPr>
                            <m:t>𝑟𝑎𝑤𝑉𝑎𝑙𝑢𝑒</m:t>
                          </m:r>
                        </m:e>
                        <m:sub>
                          <m:r>
                            <a:rPr lang="en-US" b="0" i="1" smtClean="0">
                              <a:latin typeface="Cambria Math"/>
                            </a:rPr>
                            <m:t>4</m:t>
                          </m:r>
                        </m:sub>
                      </m:sSub>
                    </m:oMath>
                  </m:oMathPara>
                </a14:m>
                <a:endParaRPr lang="en-US" dirty="0"/>
              </a:p>
            </p:txBody>
          </p:sp>
        </mc:Choice>
        <mc:Fallback xmlns="">
          <p:sp>
            <p:nvSpPr>
              <p:cNvPr id="2" name="TextBox 1"/>
              <p:cNvSpPr txBox="1">
                <a:spLocks noRot="1" noChangeAspect="1" noMove="1" noResize="1" noEditPoints="1" noAdjustHandles="1" noChangeArrowheads="1" noChangeShapeType="1" noTextEdit="1"/>
              </p:cNvSpPr>
              <p:nvPr/>
            </p:nvSpPr>
            <p:spPr>
              <a:xfrm>
                <a:off x="290408" y="1475343"/>
                <a:ext cx="8940268" cy="369332"/>
              </a:xfrm>
              <a:prstGeom prst="rect">
                <a:avLst/>
              </a:prstGeom>
              <a:blipFill rotWithShape="1">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p:cNvSpPr txBox="1"/>
              <p:nvPr/>
            </p:nvSpPr>
            <p:spPr>
              <a:xfrm>
                <a:off x="290408" y="2237343"/>
                <a:ext cx="7089954" cy="675057"/>
              </a:xfrm>
              <a:prstGeom prst="rect">
                <a:avLst/>
              </a:prstGeom>
              <a:noFill/>
            </p:spPr>
            <p:txBody>
              <a:bodyPr wrap="none" rtlCol="0">
                <a:spAutoFit/>
              </a:bodyPr>
              <a:lstStyle/>
              <a:p>
                <a:r>
                  <a:rPr lang="en-US" b="0" dirty="0"/>
                  <a:t>previous</a:t>
                </a:r>
                <a14:m>
                  <m:oMath xmlns:m="http://schemas.openxmlformats.org/officeDocument/2006/math">
                    <m:r>
                      <a:rPr lang="en-US" b="0" i="1" smtClean="0">
                        <a:latin typeface="Cambria Math"/>
                      </a:rPr>
                      <m:t>𝑅𝑜𝑡𝑎𝑡𝑖𝑜𝑛</m:t>
                    </m:r>
                    <m:r>
                      <a:rPr lang="en-US" b="0" i="1" smtClean="0">
                        <a:latin typeface="Cambria Math"/>
                      </a:rPr>
                      <m:t>=</m:t>
                    </m:r>
                    <m:sSub>
                      <m:sSubPr>
                        <m:ctrlPr>
                          <a:rPr lang="en-US" b="0" i="1" smtClean="0">
                            <a:latin typeface="Cambria Math"/>
                          </a:rPr>
                        </m:ctrlPr>
                      </m:sSubPr>
                      <m:e>
                        <m:r>
                          <a:rPr lang="en-US" b="0" i="1" smtClean="0">
                            <a:latin typeface="Cambria Math"/>
                          </a:rPr>
                          <m:t>𝑟𝑎𝑤𝑉𝑎𝑙𝑢𝑒</m:t>
                        </m:r>
                      </m:e>
                      <m:sub>
                        <m:sSub>
                          <m:sSubPr>
                            <m:ctrlPr>
                              <a:rPr lang="en-US" b="0" i="1" smtClean="0">
                                <a:latin typeface="Cambria Math"/>
                              </a:rPr>
                            </m:ctrlPr>
                          </m:sSubPr>
                          <m:e>
                            <m:r>
                              <a:rPr lang="en-US" b="0" i="1" smtClean="0">
                                <a:latin typeface="Cambria Math"/>
                              </a:rPr>
                              <m:t>𝑚𝑖𝑛𝑢𝑠𝑂𝑁𝐸</m:t>
                            </m:r>
                          </m:e>
                          <m:sub>
                            <m:r>
                              <a:rPr lang="en-US" b="0" i="1" smtClean="0">
                                <a:latin typeface="Cambria Math"/>
                              </a:rPr>
                              <m:t>1</m:t>
                            </m:r>
                          </m:sub>
                        </m:sSub>
                      </m:sub>
                    </m:sSub>
                    <m:r>
                      <a:rPr lang="en-US" b="0" i="0" smtClean="0">
                        <a:latin typeface="Cambria Math"/>
                      </a:rPr>
                      <m:t>+</m:t>
                    </m:r>
                    <m:sSup>
                      <m:sSupPr>
                        <m:ctrlPr>
                          <a:rPr lang="en-US" b="0" i="1" smtClean="0">
                            <a:latin typeface="Cambria Math"/>
                          </a:rPr>
                        </m:ctrlPr>
                      </m:sSupPr>
                      <m:e>
                        <m:r>
                          <a:rPr lang="en-US" b="0" i="1" smtClean="0">
                            <a:latin typeface="Cambria Math"/>
                          </a:rPr>
                          <m:t>256</m:t>
                        </m:r>
                      </m:e>
                      <m:sup>
                        <m:r>
                          <a:rPr lang="en-US" b="0" i="1" smtClean="0">
                            <a:latin typeface="Cambria Math"/>
                          </a:rPr>
                          <m:t>1</m:t>
                        </m:r>
                      </m:sup>
                    </m:sSup>
                    <m:sSub>
                      <m:sSubPr>
                        <m:ctrlPr>
                          <a:rPr lang="en-US" i="1">
                            <a:latin typeface="Cambria Math"/>
                          </a:rPr>
                        </m:ctrlPr>
                      </m:sSubPr>
                      <m:e>
                        <m:r>
                          <a:rPr lang="en-US" i="1">
                            <a:latin typeface="Cambria Math"/>
                          </a:rPr>
                          <m:t>𝑟𝑎𝑤𝑉𝑎𝑙𝑢𝑒</m:t>
                        </m:r>
                      </m:e>
                      <m:sub>
                        <m:sSub>
                          <m:sSubPr>
                            <m:ctrlPr>
                              <a:rPr lang="en-US" i="1">
                                <a:latin typeface="Cambria Math"/>
                              </a:rPr>
                            </m:ctrlPr>
                          </m:sSubPr>
                          <m:e>
                            <m:r>
                              <a:rPr lang="en-US" i="1">
                                <a:latin typeface="Cambria Math"/>
                              </a:rPr>
                              <m:t>𝑚𝑖𝑛𝑢𝑠𝑂𝑁𝐸</m:t>
                            </m:r>
                          </m:e>
                          <m:sub>
                            <m:r>
                              <a:rPr lang="en-US" b="0" i="1" smtClean="0">
                                <a:latin typeface="Cambria Math"/>
                              </a:rPr>
                              <m:t>2</m:t>
                            </m:r>
                          </m:sub>
                        </m:sSub>
                      </m:sub>
                    </m:sSub>
                    <m:r>
                      <a:rPr lang="en-US" b="0" i="1" smtClean="0">
                        <a:latin typeface="Cambria Math"/>
                      </a:rPr>
                      <m:t>+</m:t>
                    </m:r>
                  </m:oMath>
                </a14:m>
                <a:endParaRPr lang="en-US" b="0" dirty="0"/>
              </a:p>
              <a:p>
                <a:r>
                  <a:rPr lang="en-US" dirty="0"/>
                  <a:t>					</a:t>
                </a:r>
              </a:p>
            </p:txBody>
          </p:sp>
        </mc:Choice>
        <mc:Fallback xmlns="">
          <p:sp>
            <p:nvSpPr>
              <p:cNvPr id="3" name="TextBox 2"/>
              <p:cNvSpPr txBox="1">
                <a:spLocks noRot="1" noChangeAspect="1" noMove="1" noResize="1" noEditPoints="1" noAdjustHandles="1" noChangeArrowheads="1" noChangeShapeType="1" noTextEdit="1"/>
              </p:cNvSpPr>
              <p:nvPr/>
            </p:nvSpPr>
            <p:spPr>
              <a:xfrm>
                <a:off x="290408" y="2237343"/>
                <a:ext cx="7089954" cy="675057"/>
              </a:xfrm>
              <a:prstGeom prst="rect">
                <a:avLst/>
              </a:prstGeom>
              <a:blipFill rotWithShape="1">
                <a:blip r:embed="rId4"/>
                <a:stretch>
                  <a:fillRect l="-774" t="-360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angle 3"/>
              <p:cNvSpPr/>
              <p:nvPr/>
            </p:nvSpPr>
            <p:spPr>
              <a:xfrm>
                <a:off x="4354512" y="2601015"/>
                <a:ext cx="2902461" cy="39991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a:rPr>
                          </m:ctrlPr>
                        </m:sSubPr>
                        <m:e>
                          <m:sSup>
                            <m:sSupPr>
                              <m:ctrlPr>
                                <a:rPr lang="en-US" i="1" smtClean="0">
                                  <a:latin typeface="Cambria Math"/>
                                </a:rPr>
                              </m:ctrlPr>
                            </m:sSupPr>
                            <m:e>
                              <m:r>
                                <a:rPr lang="en-US" b="0" i="1" smtClean="0">
                                  <a:latin typeface="Cambria Math"/>
                                </a:rPr>
                                <m:t>256</m:t>
                              </m:r>
                            </m:e>
                            <m:sup>
                              <m:r>
                                <a:rPr lang="en-US" b="0" i="1" smtClean="0">
                                  <a:latin typeface="Cambria Math"/>
                                </a:rPr>
                                <m:t>2</m:t>
                              </m:r>
                            </m:sup>
                          </m:sSup>
                          <m:r>
                            <a:rPr lang="en-US" i="1">
                              <a:latin typeface="Cambria Math"/>
                            </a:rPr>
                            <m:t>𝑟𝑎𝑤𝑉𝑎𝑙𝑢𝑒</m:t>
                          </m:r>
                        </m:e>
                        <m:sub>
                          <m:sSub>
                            <m:sSubPr>
                              <m:ctrlPr>
                                <a:rPr lang="en-US" i="1">
                                  <a:latin typeface="Cambria Math"/>
                                </a:rPr>
                              </m:ctrlPr>
                            </m:sSubPr>
                            <m:e>
                              <m:r>
                                <a:rPr lang="en-US" i="1">
                                  <a:latin typeface="Cambria Math"/>
                                </a:rPr>
                                <m:t>𝑚𝑖𝑛𝑢𝑠𝑂𝑁𝐸</m:t>
                              </m:r>
                            </m:e>
                            <m:sub>
                              <m:r>
                                <a:rPr lang="en-US" b="0" i="1" smtClean="0">
                                  <a:latin typeface="Cambria Math"/>
                                </a:rPr>
                                <m:t>3</m:t>
                              </m:r>
                            </m:sub>
                          </m:sSub>
                        </m:sub>
                      </m:sSub>
                      <m:r>
                        <a:rPr lang="en-US" b="0" i="1" smtClean="0">
                          <a:latin typeface="Cambria Math"/>
                        </a:rPr>
                        <m:t>+</m:t>
                      </m:r>
                    </m:oMath>
                  </m:oMathPara>
                </a14:m>
                <a:endParaRPr lang="en-US" dirty="0"/>
              </a:p>
            </p:txBody>
          </p:sp>
        </mc:Choice>
        <mc:Fallback xmlns="">
          <p:sp>
            <p:nvSpPr>
              <p:cNvPr id="4" name="Rectangle 3"/>
              <p:cNvSpPr>
                <a:spLocks noRot="1" noChangeAspect="1" noMove="1" noResize="1" noEditPoints="1" noAdjustHandles="1" noChangeArrowheads="1" noChangeShapeType="1" noTextEdit="1"/>
              </p:cNvSpPr>
              <p:nvPr/>
            </p:nvSpPr>
            <p:spPr>
              <a:xfrm>
                <a:off x="4354512" y="2601015"/>
                <a:ext cx="2902461" cy="399918"/>
              </a:xfrm>
              <a:prstGeom prst="rect">
                <a:avLst/>
              </a:prstGeom>
              <a:blipFill rotWithShape="1">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p:cNvSpPr/>
              <p:nvPr/>
            </p:nvSpPr>
            <p:spPr>
              <a:xfrm>
                <a:off x="4386406" y="3000933"/>
                <a:ext cx="2956386" cy="40972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a:rPr>
                          </m:ctrlPr>
                        </m:sSubPr>
                        <m:e>
                          <m:sSup>
                            <m:sSupPr>
                              <m:ctrlPr>
                                <a:rPr lang="en-US" i="1" smtClean="0">
                                  <a:latin typeface="Cambria Math"/>
                                </a:rPr>
                              </m:ctrlPr>
                            </m:sSupPr>
                            <m:e>
                              <m:r>
                                <a:rPr lang="en-US" b="0" i="1" smtClean="0">
                                  <a:latin typeface="Cambria Math"/>
                                </a:rPr>
                                <m:t>256</m:t>
                              </m:r>
                            </m:e>
                            <m:sup>
                              <m:r>
                                <a:rPr lang="en-US" b="0" i="1" smtClean="0">
                                  <a:latin typeface="Cambria Math"/>
                                </a:rPr>
                                <m:t>3</m:t>
                              </m:r>
                            </m:sup>
                          </m:sSup>
                          <m:r>
                            <a:rPr lang="en-US" i="1">
                              <a:latin typeface="Cambria Math"/>
                            </a:rPr>
                            <m:t>𝑟𝑎𝑤𝑉𝑎𝑙𝑢𝑒</m:t>
                          </m:r>
                        </m:e>
                        <m:sub>
                          <m:sSub>
                            <m:sSubPr>
                              <m:ctrlPr>
                                <a:rPr lang="en-US" i="1">
                                  <a:latin typeface="Cambria Math"/>
                                </a:rPr>
                              </m:ctrlPr>
                            </m:sSubPr>
                            <m:e>
                              <m:r>
                                <a:rPr lang="en-US" i="1">
                                  <a:latin typeface="Cambria Math"/>
                                </a:rPr>
                                <m:t>𝑚𝑖𝑛𝑢𝑠𝑂𝑁𝐸</m:t>
                              </m:r>
                            </m:e>
                            <m:sub>
                              <m:r>
                                <a:rPr lang="en-US" b="0" i="1" smtClean="0">
                                  <a:latin typeface="Cambria Math"/>
                                </a:rPr>
                                <m:t>4</m:t>
                              </m:r>
                            </m:sub>
                          </m:sSub>
                        </m:sub>
                      </m:sSub>
                      <m:r>
                        <a:rPr lang="en-US" b="0" i="1" smtClean="0">
                          <a:latin typeface="Cambria Math"/>
                        </a:rPr>
                        <m:t>+</m:t>
                      </m:r>
                    </m:oMath>
                  </m:oMathPara>
                </a14:m>
                <a:endParaRPr lang="en-US" dirty="0"/>
              </a:p>
            </p:txBody>
          </p:sp>
        </mc:Choice>
        <mc:Fallback xmlns="">
          <p:sp>
            <p:nvSpPr>
              <p:cNvPr id="5" name="Rectangle 4"/>
              <p:cNvSpPr>
                <a:spLocks noRot="1" noChangeAspect="1" noMove="1" noResize="1" noEditPoints="1" noAdjustHandles="1" noChangeArrowheads="1" noChangeShapeType="1" noTextEdit="1"/>
              </p:cNvSpPr>
              <p:nvPr/>
            </p:nvSpPr>
            <p:spPr>
              <a:xfrm>
                <a:off x="4386406" y="3000933"/>
                <a:ext cx="2956386" cy="409728"/>
              </a:xfrm>
              <a:prstGeom prst="rect">
                <a:avLst/>
              </a:prstGeom>
              <a:blipFill rotWithShape="1">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3973512" y="941943"/>
                <a:ext cx="242617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a:rPr>
                          </m:ctrlPr>
                        </m:sSubPr>
                        <m:e>
                          <m:r>
                            <a:rPr lang="en-US" b="0" i="1" smtClean="0">
                              <a:latin typeface="Cambria Math"/>
                            </a:rPr>
                            <m:t>𝑟𝑎𝑤𝑉𝑎𝑙𝑢𝑒</m:t>
                          </m:r>
                        </m:e>
                        <m:sub>
                          <m:r>
                            <a:rPr lang="en-US" b="0" i="1" smtClean="0">
                              <a:latin typeface="Cambria Math"/>
                            </a:rPr>
                            <m:t>0</m:t>
                          </m:r>
                        </m:sub>
                      </m:sSub>
                      <m:r>
                        <a:rPr lang="en-US" b="0" i="1" smtClean="0">
                          <a:latin typeface="Cambria Math"/>
                        </a:rPr>
                        <m:t>⇒</m:t>
                      </m:r>
                      <m:r>
                        <a:rPr lang="en-US" b="0" i="1" smtClean="0">
                          <a:latin typeface="Cambria Math"/>
                        </a:rPr>
                        <m:t>𝑢𝑛𝑢𝑠𝑒𝑑</m:t>
                      </m:r>
                    </m:oMath>
                  </m:oMathPara>
                </a14:m>
                <a:endParaRPr lang="en-US" dirty="0"/>
              </a:p>
            </p:txBody>
          </p:sp>
        </mc:Choice>
        <mc:Fallback xmlns="">
          <p:sp>
            <p:nvSpPr>
              <p:cNvPr id="6" name="TextBox 5"/>
              <p:cNvSpPr txBox="1">
                <a:spLocks noRot="1" noChangeAspect="1" noMove="1" noResize="1" noEditPoints="1" noAdjustHandles="1" noChangeArrowheads="1" noChangeShapeType="1" noTextEdit="1"/>
              </p:cNvSpPr>
              <p:nvPr/>
            </p:nvSpPr>
            <p:spPr>
              <a:xfrm>
                <a:off x="3973512" y="941943"/>
                <a:ext cx="2426177" cy="369332"/>
              </a:xfrm>
              <a:prstGeom prst="rect">
                <a:avLst/>
              </a:prstGeom>
              <a:blipFill rotWithShape="1">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3835385" y="3685143"/>
                <a:ext cx="242617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a:rPr>
                          </m:ctrlPr>
                        </m:sSubPr>
                        <m:e>
                          <m:r>
                            <a:rPr lang="en-US" b="0" i="1" smtClean="0">
                              <a:latin typeface="Cambria Math"/>
                            </a:rPr>
                            <m:t>𝑟𝑎𝑤𝑉𝑎𝑙𝑢𝑒</m:t>
                          </m:r>
                        </m:e>
                        <m:sub>
                          <m:r>
                            <a:rPr lang="en-US" b="0" i="1" smtClean="0">
                              <a:latin typeface="Cambria Math"/>
                            </a:rPr>
                            <m:t>7</m:t>
                          </m:r>
                        </m:sub>
                      </m:sSub>
                      <m:r>
                        <a:rPr lang="en-US" b="0" i="1" smtClean="0">
                          <a:latin typeface="Cambria Math"/>
                        </a:rPr>
                        <m:t>⇒</m:t>
                      </m:r>
                      <m:r>
                        <a:rPr lang="en-US" b="0" i="1" smtClean="0">
                          <a:latin typeface="Cambria Math"/>
                        </a:rPr>
                        <m:t>𝑢𝑛𝑢𝑠𝑒𝑑</m:t>
                      </m:r>
                    </m:oMath>
                  </m:oMathPara>
                </a14:m>
                <a:endParaRPr 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3835385" y="3685143"/>
                <a:ext cx="2426177" cy="369332"/>
              </a:xfrm>
              <a:prstGeom prst="rect">
                <a:avLst/>
              </a:prstGeom>
              <a:blipFill rotWithShape="1">
                <a:blip r:embed="rId8"/>
                <a:stretch>
                  <a:fillRect/>
                </a:stretch>
              </a:blipFill>
            </p:spPr>
            <p:txBody>
              <a:bodyPr/>
              <a:lstStyle/>
              <a:p>
                <a:r>
                  <a:rPr lang="en-US">
                    <a:noFill/>
                  </a:rPr>
                  <a:t> </a:t>
                </a:r>
              </a:p>
            </p:txBody>
          </p:sp>
        </mc:Fallback>
      </mc:AlternateContent>
      <p:sp>
        <p:nvSpPr>
          <p:cNvPr id="8" name="TextBox 7"/>
          <p:cNvSpPr txBox="1"/>
          <p:nvPr/>
        </p:nvSpPr>
        <p:spPr>
          <a:xfrm>
            <a:off x="239712" y="147926"/>
            <a:ext cx="2108462" cy="461665"/>
          </a:xfrm>
          <a:prstGeom prst="rect">
            <a:avLst/>
          </a:prstGeom>
          <a:noFill/>
        </p:spPr>
        <p:txBody>
          <a:bodyPr wrap="none" rtlCol="0">
            <a:spAutoFit/>
          </a:bodyPr>
          <a:lstStyle/>
          <a:p>
            <a:r>
              <a:rPr lang="en-US" sz="2400" dirty="0">
                <a:solidFill>
                  <a:schemeClr val="accent6">
                    <a:lumMod val="75000"/>
                  </a:schemeClr>
                </a:solidFill>
              </a:rPr>
              <a:t>Rotations Math</a:t>
            </a:r>
          </a:p>
        </p:txBody>
      </p:sp>
    </p:spTree>
    <p:extLst>
      <p:ext uri="{BB962C8B-B14F-4D97-AF65-F5344CB8AC3E}">
        <p14:creationId xmlns:p14="http://schemas.microsoft.com/office/powerpoint/2010/main" val="48789488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p:cNvSpPr txBox="1"/>
              <p:nvPr/>
            </p:nvSpPr>
            <p:spPr>
              <a:xfrm>
                <a:off x="7606" y="813839"/>
                <a:ext cx="10155572" cy="87158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𝑎𝑝𝑟𝑜𝑥𝑖𝑚𝑎𝑡𝑒𝑆𝑝𝑒𝑒𝑑</m:t>
                      </m:r>
                      <m:r>
                        <a:rPr lang="en-US" b="0" i="1" smtClean="0">
                          <a:latin typeface="Cambria Math"/>
                        </a:rPr>
                        <m:t>=</m:t>
                      </m:r>
                      <m:f>
                        <m:fPr>
                          <m:ctrlPr>
                            <a:rPr lang="en-US" b="0" i="1" smtClean="0">
                              <a:latin typeface="Cambria Math"/>
                            </a:rPr>
                          </m:ctrlPr>
                        </m:fPr>
                        <m:num>
                          <m:d>
                            <m:dPr>
                              <m:ctrlPr>
                                <a:rPr lang="en-US" b="0" i="1" smtClean="0">
                                  <a:latin typeface="Cambria Math"/>
                                </a:rPr>
                              </m:ctrlPr>
                            </m:dPr>
                            <m:e>
                              <m:r>
                                <a:rPr lang="en-US" i="1">
                                  <a:latin typeface="Cambria Math"/>
                                </a:rPr>
                                <m:t>𝑐𝑢𝑟𝑟𝑒𝑛𝑡𝑅𝑜𝑡𝑎𝑡𝑖𝑜𝑛𝑠</m:t>
                              </m:r>
                              <m:r>
                                <a:rPr lang="en-US" i="1">
                                  <a:latin typeface="Cambria Math"/>
                                </a:rPr>
                                <m:t>−</m:t>
                              </m:r>
                              <m:r>
                                <a:rPr lang="en-US" i="1">
                                  <a:latin typeface="Cambria Math"/>
                                </a:rPr>
                                <m:t>𝑝𝑟𝑒𝑣𝑖𝑜𝑢𝑠𝑅𝑜𝑡𝑎𝑡𝑖𝑜𝑛</m:t>
                              </m:r>
                            </m:e>
                          </m:d>
                          <m:r>
                            <a:rPr lang="en-US" b="0" i="1" smtClean="0">
                              <a:latin typeface="Cambria Math"/>
                            </a:rPr>
                            <m:t>∗</m:t>
                          </m:r>
                          <m:r>
                            <a:rPr lang="en-US" b="0" i="1" smtClean="0">
                              <a:latin typeface="Cambria Math"/>
                            </a:rPr>
                            <m:t>𝑤h𝑒𝑒𝑙𝐶𝑖𝑟𝑐𝑚</m:t>
                          </m:r>
                        </m:num>
                        <m:den>
                          <m:d>
                            <m:dPr>
                              <m:ctrlPr>
                                <a:rPr lang="en-US" b="0" i="1" smtClean="0">
                                  <a:latin typeface="Cambria Math"/>
                                </a:rPr>
                              </m:ctrlPr>
                            </m:dPr>
                            <m:e>
                              <m:f>
                                <m:fPr>
                                  <m:ctrlPr>
                                    <a:rPr lang="en-US" b="0" i="1" smtClean="0">
                                      <a:latin typeface="Cambria Math"/>
                                    </a:rPr>
                                  </m:ctrlPr>
                                </m:fPr>
                                <m:num>
                                  <m:r>
                                    <a:rPr lang="en-US" b="0" i="1" smtClean="0">
                                      <a:latin typeface="Cambria Math"/>
                                    </a:rPr>
                                    <m:t>1000</m:t>
                                  </m:r>
                                  <m:r>
                                    <a:rPr lang="en-US" b="0" i="1" smtClean="0">
                                      <a:latin typeface="Cambria Math"/>
                                    </a:rPr>
                                    <m:t>𝑚𝑚</m:t>
                                  </m:r>
                                </m:num>
                                <m:den>
                                  <m:r>
                                    <a:rPr lang="en-US" b="0" i="1" smtClean="0">
                                      <a:latin typeface="Cambria Math"/>
                                    </a:rPr>
                                    <m:t>1</m:t>
                                  </m:r>
                                  <m:r>
                                    <a:rPr lang="en-US" b="0" i="1" smtClean="0">
                                      <a:latin typeface="Cambria Math"/>
                                    </a:rPr>
                                    <m:t>𝑚</m:t>
                                  </m:r>
                                </m:den>
                              </m:f>
                              <m:r>
                                <a:rPr lang="en-US" b="0" i="1" smtClean="0">
                                  <a:latin typeface="Cambria Math"/>
                                </a:rPr>
                                <m:t>∗</m:t>
                              </m:r>
                              <m:f>
                                <m:fPr>
                                  <m:ctrlPr>
                                    <a:rPr lang="en-US" b="0" i="1" smtClean="0">
                                      <a:latin typeface="Cambria Math"/>
                                    </a:rPr>
                                  </m:ctrlPr>
                                </m:fPr>
                                <m:num>
                                  <m:r>
                                    <a:rPr lang="en-US" b="0" i="1" smtClean="0">
                                      <a:latin typeface="Cambria Math"/>
                                    </a:rPr>
                                    <m:t>1000</m:t>
                                  </m:r>
                                  <m:r>
                                    <a:rPr lang="en-US" b="0" i="1" smtClean="0">
                                      <a:latin typeface="Cambria Math"/>
                                    </a:rPr>
                                    <m:t>𝑚</m:t>
                                  </m:r>
                                </m:num>
                                <m:den>
                                  <m:r>
                                    <a:rPr lang="en-US" b="0" i="1" smtClean="0">
                                      <a:latin typeface="Cambria Math"/>
                                    </a:rPr>
                                    <m:t>1</m:t>
                                  </m:r>
                                  <m:r>
                                    <a:rPr lang="en-US" b="0" i="1" smtClean="0">
                                      <a:latin typeface="Cambria Math"/>
                                    </a:rPr>
                                    <m:t>𝑘𝑚</m:t>
                                  </m:r>
                                </m:den>
                              </m:f>
                            </m:e>
                          </m:d>
                        </m:den>
                      </m:f>
                      <m:r>
                        <a:rPr lang="en-US" b="0" i="1" smtClean="0">
                          <a:latin typeface="Cambria Math"/>
                        </a:rPr>
                        <m:t>∗</m:t>
                      </m:r>
                      <m:f>
                        <m:fPr>
                          <m:ctrlPr>
                            <a:rPr lang="en-US" b="0" i="1" smtClean="0">
                              <a:latin typeface="Cambria Math"/>
                            </a:rPr>
                          </m:ctrlPr>
                        </m:fPr>
                        <m:num>
                          <m:r>
                            <a:rPr lang="en-US" b="0" i="1" smtClean="0">
                              <a:latin typeface="Cambria Math"/>
                            </a:rPr>
                            <m:t>𝑚𝑖𝑙𝑒𝑠</m:t>
                          </m:r>
                        </m:num>
                        <m:den>
                          <m:r>
                            <a:rPr lang="en-US" b="0" i="1" smtClean="0">
                              <a:latin typeface="Cambria Math"/>
                            </a:rPr>
                            <m:t>𝑘𝑚</m:t>
                          </m:r>
                        </m:den>
                      </m:f>
                      <m:r>
                        <a:rPr lang="en-US" b="0" i="1" smtClean="0">
                          <a:latin typeface="Cambria Math"/>
                        </a:rPr>
                        <m:t>∗</m:t>
                      </m:r>
                      <m:f>
                        <m:fPr>
                          <m:ctrlPr>
                            <a:rPr lang="en-US" b="0" i="1" smtClean="0">
                              <a:latin typeface="Cambria Math"/>
                            </a:rPr>
                          </m:ctrlPr>
                        </m:fPr>
                        <m:num>
                          <m:r>
                            <a:rPr lang="en-US" b="0" i="1" smtClean="0">
                              <a:latin typeface="Cambria Math"/>
                            </a:rPr>
                            <m:t>3600</m:t>
                          </m:r>
                          <m:r>
                            <a:rPr lang="en-US" b="0" i="1" smtClean="0">
                              <a:latin typeface="Cambria Math"/>
                            </a:rPr>
                            <m:t>𝑠𝑒𝑐𝑜𝑛𝑑𝑠</m:t>
                          </m:r>
                        </m:num>
                        <m:den>
                          <m:r>
                            <a:rPr lang="en-US" b="0" i="1" smtClean="0">
                              <a:latin typeface="Cambria Math"/>
                            </a:rPr>
                            <m:t>h𝑜𝑢𝑟</m:t>
                          </m:r>
                        </m:den>
                      </m:f>
                    </m:oMath>
                  </m:oMathPara>
                </a14:m>
                <a:endParaRPr lang="en-US" dirty="0"/>
              </a:p>
            </p:txBody>
          </p:sp>
        </mc:Choice>
        <mc:Fallback xmlns="">
          <p:sp>
            <p:nvSpPr>
              <p:cNvPr id="2" name="TextBox 1"/>
              <p:cNvSpPr txBox="1">
                <a:spLocks noRot="1" noChangeAspect="1" noMove="1" noResize="1" noEditPoints="1" noAdjustHandles="1" noChangeArrowheads="1" noChangeShapeType="1" noTextEdit="1"/>
              </p:cNvSpPr>
              <p:nvPr/>
            </p:nvSpPr>
            <p:spPr>
              <a:xfrm>
                <a:off x="7606" y="813839"/>
                <a:ext cx="10155572" cy="871585"/>
              </a:xfrm>
              <a:prstGeom prst="rect">
                <a:avLst/>
              </a:prstGeom>
              <a:blipFill rotWithShape="1">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p:cNvSpPr txBox="1"/>
              <p:nvPr/>
            </p:nvSpPr>
            <p:spPr>
              <a:xfrm>
                <a:off x="-29236" y="4581024"/>
                <a:ext cx="4639603" cy="61645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𝑐𝑢𝑟𝑟𝑒𝑛𝑡𝑆𝑝𝑒𝑒𝑑</m:t>
                      </m:r>
                      <m:r>
                        <a:rPr lang="en-US" b="0" i="1" smtClean="0">
                          <a:latin typeface="Cambria Math"/>
                        </a:rPr>
                        <m:t>=</m:t>
                      </m:r>
                      <m:f>
                        <m:fPr>
                          <m:ctrlPr>
                            <a:rPr lang="en-US" b="0" i="1" smtClean="0">
                              <a:latin typeface="Cambria Math"/>
                            </a:rPr>
                          </m:ctrlPr>
                        </m:fPr>
                        <m:num>
                          <m:r>
                            <a:rPr lang="en-US" b="0" i="1" smtClean="0">
                              <a:latin typeface="Cambria Math"/>
                            </a:rPr>
                            <m:t>𝑎𝑝𝑝𝑟𝑜𝑥𝑖𝑚𝑎𝑡𝑒𝑆𝑝𝑒𝑒𝑑</m:t>
                          </m:r>
                          <m:r>
                            <a:rPr lang="en-US" b="0" i="1" smtClean="0">
                              <a:latin typeface="Cambria Math"/>
                            </a:rPr>
                            <m:t>∗1024</m:t>
                          </m:r>
                        </m:num>
                        <m:den>
                          <m:r>
                            <a:rPr lang="en-US" b="0" i="1" smtClean="0">
                              <a:latin typeface="Cambria Math"/>
                            </a:rPr>
                            <m:t>𝑑𝑒𝑙𝑡𝑎𝑊h𝑒𝑒𝑙𝐸𝑣𝑒𝑛𝑡</m:t>
                          </m:r>
                        </m:den>
                      </m:f>
                    </m:oMath>
                  </m:oMathPara>
                </a14:m>
                <a:endParaRPr lang="en-US" dirty="0"/>
              </a:p>
            </p:txBody>
          </p:sp>
        </mc:Choice>
        <mc:Fallback xmlns="">
          <p:sp>
            <p:nvSpPr>
              <p:cNvPr id="3" name="TextBox 2"/>
              <p:cNvSpPr txBox="1">
                <a:spLocks noRot="1" noChangeAspect="1" noMove="1" noResize="1" noEditPoints="1" noAdjustHandles="1" noChangeArrowheads="1" noChangeShapeType="1" noTextEdit="1"/>
              </p:cNvSpPr>
              <p:nvPr/>
            </p:nvSpPr>
            <p:spPr>
              <a:xfrm>
                <a:off x="-29236" y="4581024"/>
                <a:ext cx="4639603" cy="616451"/>
              </a:xfrm>
              <a:prstGeom prst="rect">
                <a:avLst/>
              </a:prstGeom>
              <a:blipFill rotWithShape="1">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p:cNvSpPr txBox="1"/>
              <p:nvPr/>
            </p:nvSpPr>
            <p:spPr>
              <a:xfrm>
                <a:off x="-29236" y="1752829"/>
                <a:ext cx="554087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a:rPr>
                          </m:ctrlPr>
                        </m:sSubPr>
                        <m:e>
                          <m:r>
                            <a:rPr lang="en-US" b="0" i="1" smtClean="0">
                              <a:latin typeface="Cambria Math"/>
                            </a:rPr>
                            <m:t>𝑤h𝑒𝑒𝑙𝐸𝑣𝑒𝑛𝑡</m:t>
                          </m:r>
                        </m:e>
                        <m:sub>
                          <m:r>
                            <a:rPr lang="en-US" b="0" i="1" smtClean="0">
                              <a:latin typeface="Cambria Math"/>
                            </a:rPr>
                            <m:t>𝑐𝑢𝑟𝑟𝑒𝑛𝑡</m:t>
                          </m:r>
                        </m:sub>
                      </m:sSub>
                      <m:r>
                        <a:rPr lang="en-US" b="0" i="1" smtClean="0">
                          <a:latin typeface="Cambria Math"/>
                        </a:rPr>
                        <m:t>=</m:t>
                      </m:r>
                      <m:sSub>
                        <m:sSubPr>
                          <m:ctrlPr>
                            <a:rPr lang="en-US" b="0" i="1" smtClean="0">
                              <a:latin typeface="Cambria Math"/>
                            </a:rPr>
                          </m:ctrlPr>
                        </m:sSubPr>
                        <m:e>
                          <m:r>
                            <a:rPr lang="en-US" b="0" i="1" smtClean="0">
                              <a:latin typeface="Cambria Math"/>
                            </a:rPr>
                            <m:t>𝑟𝑎𝑤𝑉𝑎𝑙𝑢𝑒</m:t>
                          </m:r>
                        </m:e>
                        <m:sub>
                          <m:r>
                            <a:rPr lang="en-US" b="0" i="1" smtClean="0">
                              <a:latin typeface="Cambria Math"/>
                            </a:rPr>
                            <m:t>5</m:t>
                          </m:r>
                        </m:sub>
                      </m:sSub>
                      <m:r>
                        <a:rPr lang="en-US" b="0" i="1" smtClean="0">
                          <a:latin typeface="Cambria Math"/>
                        </a:rPr>
                        <m:t>+256∗</m:t>
                      </m:r>
                      <m:sSub>
                        <m:sSubPr>
                          <m:ctrlPr>
                            <a:rPr lang="en-US" b="0" i="1" smtClean="0">
                              <a:latin typeface="Cambria Math"/>
                            </a:rPr>
                          </m:ctrlPr>
                        </m:sSubPr>
                        <m:e>
                          <m:r>
                            <a:rPr lang="en-US" b="0" i="1" smtClean="0">
                              <a:latin typeface="Cambria Math"/>
                            </a:rPr>
                            <m:t>𝑟𝑎𝑤𝑉𝑎𝑙𝑢𝑒</m:t>
                          </m:r>
                        </m:e>
                        <m:sub>
                          <m:r>
                            <a:rPr lang="en-US" b="0" i="1" smtClean="0">
                              <a:latin typeface="Cambria Math"/>
                            </a:rPr>
                            <m:t>6</m:t>
                          </m:r>
                        </m:sub>
                      </m:sSub>
                    </m:oMath>
                  </m:oMathPara>
                </a14:m>
                <a:endParaRPr lang="en-US" dirty="0"/>
              </a:p>
            </p:txBody>
          </p:sp>
        </mc:Choice>
        <mc:Fallback xmlns="">
          <p:sp>
            <p:nvSpPr>
              <p:cNvPr id="4" name="TextBox 3"/>
              <p:cNvSpPr txBox="1">
                <a:spLocks noRot="1" noChangeAspect="1" noMove="1" noResize="1" noEditPoints="1" noAdjustHandles="1" noChangeArrowheads="1" noChangeShapeType="1" noTextEdit="1"/>
              </p:cNvSpPr>
              <p:nvPr/>
            </p:nvSpPr>
            <p:spPr>
              <a:xfrm>
                <a:off x="-29236" y="1752829"/>
                <a:ext cx="5540876" cy="369332"/>
              </a:xfrm>
              <a:prstGeom prst="rect">
                <a:avLst/>
              </a:prstGeom>
              <a:blipFill rotWithShape="1">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29236" y="2305901"/>
                <a:ext cx="7244867" cy="40421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a:rPr>
                          </m:ctrlPr>
                        </m:sSubPr>
                        <m:e>
                          <m:r>
                            <a:rPr lang="en-US" b="0" i="1" smtClean="0">
                              <a:latin typeface="Cambria Math"/>
                            </a:rPr>
                            <m:t>𝑤h𝑒𝑒𝑙𝐸𝑣𝑒𝑛𝑡</m:t>
                          </m:r>
                        </m:e>
                        <m:sub>
                          <m:r>
                            <a:rPr lang="en-US" b="0" i="1" smtClean="0">
                              <a:latin typeface="Cambria Math"/>
                            </a:rPr>
                            <m:t>𝑝𝑟𝑒𝑣𝑖𝑜𝑢𝑠</m:t>
                          </m:r>
                        </m:sub>
                      </m:sSub>
                      <m:r>
                        <a:rPr lang="en-US" b="0" i="1" smtClean="0">
                          <a:latin typeface="Cambria Math"/>
                        </a:rPr>
                        <m:t>=</m:t>
                      </m:r>
                      <m:sSub>
                        <m:sSubPr>
                          <m:ctrlPr>
                            <a:rPr lang="en-US" b="0" i="1" smtClean="0">
                              <a:latin typeface="Cambria Math"/>
                            </a:rPr>
                          </m:ctrlPr>
                        </m:sSubPr>
                        <m:e>
                          <m:r>
                            <a:rPr lang="en-US" b="0" i="1" smtClean="0">
                              <a:latin typeface="Cambria Math"/>
                            </a:rPr>
                            <m:t>𝑟𝑎𝑤𝑉𝑎𝑙𝑢𝑒</m:t>
                          </m:r>
                        </m:e>
                        <m:sub>
                          <m:sSub>
                            <m:sSubPr>
                              <m:ctrlPr>
                                <a:rPr lang="en-US" b="0" i="1" smtClean="0">
                                  <a:latin typeface="Cambria Math"/>
                                </a:rPr>
                              </m:ctrlPr>
                            </m:sSubPr>
                            <m:e>
                              <m:r>
                                <a:rPr lang="en-US" b="0" i="1" smtClean="0">
                                  <a:latin typeface="Cambria Math"/>
                                </a:rPr>
                                <m:t>𝑚𝑖𝑛𝑢𝑠𝑂𝑛𝑒</m:t>
                              </m:r>
                            </m:e>
                            <m:sub>
                              <m:r>
                                <a:rPr lang="en-US" b="0" i="1" smtClean="0">
                                  <a:latin typeface="Cambria Math"/>
                                </a:rPr>
                                <m:t>5</m:t>
                              </m:r>
                            </m:sub>
                          </m:sSub>
                        </m:sub>
                      </m:sSub>
                      <m:r>
                        <a:rPr lang="en-US" b="0" i="1" smtClean="0">
                          <a:latin typeface="Cambria Math"/>
                        </a:rPr>
                        <m:t>+256∗</m:t>
                      </m:r>
                      <m:sSub>
                        <m:sSubPr>
                          <m:ctrlPr>
                            <a:rPr lang="en-US" b="0" i="1" smtClean="0">
                              <a:latin typeface="Cambria Math"/>
                            </a:rPr>
                          </m:ctrlPr>
                        </m:sSubPr>
                        <m:e>
                          <m:r>
                            <a:rPr lang="en-US" b="0" i="1" smtClean="0">
                              <a:latin typeface="Cambria Math"/>
                            </a:rPr>
                            <m:t>𝑟𝑎𝑤𝑉𝑎𝑙𝑢𝑒</m:t>
                          </m:r>
                        </m:e>
                        <m:sub>
                          <m:sSub>
                            <m:sSubPr>
                              <m:ctrlPr>
                                <a:rPr lang="en-US" b="0" i="1" smtClean="0">
                                  <a:latin typeface="Cambria Math"/>
                                </a:rPr>
                              </m:ctrlPr>
                            </m:sSubPr>
                            <m:e>
                              <m:r>
                                <a:rPr lang="en-US" b="0" i="1" smtClean="0">
                                  <a:latin typeface="Cambria Math"/>
                                </a:rPr>
                                <m:t>𝑚𝑖𝑛𝑢𝑠𝑂𝑛𝑒</m:t>
                              </m:r>
                            </m:e>
                            <m:sub>
                              <m:r>
                                <a:rPr lang="en-US" b="0" i="1" smtClean="0">
                                  <a:latin typeface="Cambria Math"/>
                                </a:rPr>
                                <m:t>6</m:t>
                              </m:r>
                            </m:sub>
                          </m:sSub>
                        </m:sub>
                      </m:sSub>
                    </m:oMath>
                  </m:oMathPara>
                </a14:m>
                <a:endParaRPr lang="en-US" dirty="0"/>
              </a:p>
            </p:txBody>
          </p:sp>
        </mc:Choice>
        <mc:Fallback xmlns="">
          <p:sp>
            <p:nvSpPr>
              <p:cNvPr id="5" name="TextBox 4"/>
              <p:cNvSpPr txBox="1">
                <a:spLocks noRot="1" noChangeAspect="1" noMove="1" noResize="1" noEditPoints="1" noAdjustHandles="1" noChangeArrowheads="1" noChangeShapeType="1" noTextEdit="1"/>
              </p:cNvSpPr>
              <p:nvPr/>
            </p:nvSpPr>
            <p:spPr>
              <a:xfrm>
                <a:off x="-29236" y="2305901"/>
                <a:ext cx="7244867" cy="404213"/>
              </a:xfrm>
              <a:prstGeom prst="rect">
                <a:avLst/>
              </a:prstGeom>
              <a:blipFill rotWithShape="1">
                <a:blip r:embed="rId6"/>
                <a:stretch>
                  <a:fillRect b="-29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29236" y="2727926"/>
                <a:ext cx="6451317" cy="3907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𝑑𝑒𝑙𝑡𝑎𝑊h𝑒𝑒𝑙𝐸𝑣𝑒𝑛𝑡</m:t>
                      </m:r>
                      <m:r>
                        <a:rPr lang="en-US" b="0" i="1" smtClean="0">
                          <a:latin typeface="Cambria Math"/>
                        </a:rPr>
                        <m:t>=</m:t>
                      </m:r>
                      <m:sSub>
                        <m:sSubPr>
                          <m:ctrlPr>
                            <a:rPr lang="en-US" b="0" i="1" smtClean="0">
                              <a:latin typeface="Cambria Math"/>
                            </a:rPr>
                          </m:ctrlPr>
                        </m:sSubPr>
                        <m:e>
                          <m:r>
                            <a:rPr lang="en-US" b="0" i="1" smtClean="0">
                              <a:latin typeface="Cambria Math"/>
                            </a:rPr>
                            <m:t>𝑤h𝑒𝑒𝑙𝐸𝑣𝑒𝑛𝑡</m:t>
                          </m:r>
                        </m:e>
                        <m:sub>
                          <m:r>
                            <a:rPr lang="en-US" b="0" i="1" smtClean="0">
                              <a:latin typeface="Cambria Math"/>
                            </a:rPr>
                            <m:t>𝑐𝑢𝑟𝑟𝑒𝑛𝑡</m:t>
                          </m:r>
                        </m:sub>
                      </m:sSub>
                      <m:r>
                        <a:rPr lang="en-US" b="0" i="1" smtClean="0">
                          <a:latin typeface="Cambria Math"/>
                        </a:rPr>
                        <m:t>−</m:t>
                      </m:r>
                      <m:sSub>
                        <m:sSubPr>
                          <m:ctrlPr>
                            <a:rPr lang="en-US" b="0" i="1" smtClean="0">
                              <a:latin typeface="Cambria Math"/>
                            </a:rPr>
                          </m:ctrlPr>
                        </m:sSubPr>
                        <m:e>
                          <m:r>
                            <a:rPr lang="en-US" b="0" i="1" smtClean="0">
                              <a:latin typeface="Cambria Math"/>
                            </a:rPr>
                            <m:t>𝑤h𝑒𝑒𝑙𝐸𝑣𝑒𝑛𝑡</m:t>
                          </m:r>
                        </m:e>
                        <m:sub>
                          <m:r>
                            <a:rPr lang="en-US" b="0" i="1" smtClean="0">
                              <a:latin typeface="Cambria Math"/>
                            </a:rPr>
                            <m:t>𝑝𝑟𝑒𝑣𝑖𝑜𝑢𝑠</m:t>
                          </m:r>
                        </m:sub>
                      </m:sSub>
                    </m:oMath>
                  </m:oMathPara>
                </a14:m>
                <a:endParaRPr lang="en-US" dirty="0"/>
              </a:p>
            </p:txBody>
          </p:sp>
        </mc:Choice>
        <mc:Fallback xmlns="">
          <p:sp>
            <p:nvSpPr>
              <p:cNvPr id="6" name="TextBox 5"/>
              <p:cNvSpPr txBox="1">
                <a:spLocks noRot="1" noChangeAspect="1" noMove="1" noResize="1" noEditPoints="1" noAdjustHandles="1" noChangeArrowheads="1" noChangeShapeType="1" noTextEdit="1"/>
              </p:cNvSpPr>
              <p:nvPr/>
            </p:nvSpPr>
            <p:spPr>
              <a:xfrm>
                <a:off x="-29236" y="2727926"/>
                <a:ext cx="6451317" cy="390748"/>
              </a:xfrm>
              <a:prstGeom prst="rect">
                <a:avLst/>
              </a:prstGeom>
              <a:blipFill rotWithShape="1">
                <a:blip r:embed="rId7"/>
                <a:stretch>
                  <a:fillRect b="-6154"/>
                </a:stretch>
              </a:blipFill>
            </p:spPr>
            <p:txBody>
              <a:bodyPr/>
              <a:lstStyle/>
              <a:p>
                <a:r>
                  <a:rPr lang="en-US">
                    <a:noFill/>
                  </a:rPr>
                  <a:t> </a:t>
                </a:r>
              </a:p>
            </p:txBody>
          </p:sp>
        </mc:Fallback>
      </mc:AlternateContent>
      <p:sp>
        <p:nvSpPr>
          <p:cNvPr id="7" name="TextBox 6"/>
          <p:cNvSpPr txBox="1"/>
          <p:nvPr/>
        </p:nvSpPr>
        <p:spPr>
          <a:xfrm>
            <a:off x="3305171" y="3268953"/>
            <a:ext cx="386644" cy="369332"/>
          </a:xfrm>
          <a:prstGeom prst="rect">
            <a:avLst/>
          </a:prstGeom>
          <a:noFill/>
        </p:spPr>
        <p:txBody>
          <a:bodyPr wrap="none" rtlCol="0">
            <a:spAutoFit/>
          </a:bodyPr>
          <a:lstStyle/>
          <a:p>
            <a:r>
              <a:rPr lang="en-US" dirty="0"/>
              <a:t>or</a:t>
            </a:r>
          </a:p>
        </p:txBody>
      </p:sp>
      <mc:AlternateContent xmlns:mc="http://schemas.openxmlformats.org/markup-compatibility/2006" xmlns:a14="http://schemas.microsoft.com/office/drawing/2010/main">
        <mc:Choice Requires="a14">
          <p:sp>
            <p:nvSpPr>
              <p:cNvPr id="8" name="TextBox 7"/>
              <p:cNvSpPr txBox="1"/>
              <p:nvPr/>
            </p:nvSpPr>
            <p:spPr>
              <a:xfrm>
                <a:off x="-29236" y="3668156"/>
                <a:ext cx="7055458" cy="3962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𝑑𝑒𝑙𝑡𝑎𝑊h𝑒𝑒𝑙𝐸𝑣𝑒𝑛𝑡</m:t>
                      </m:r>
                      <m:r>
                        <a:rPr lang="en-US" b="0" i="1" smtClean="0">
                          <a:latin typeface="Cambria Math"/>
                        </a:rPr>
                        <m:t>=</m:t>
                      </m:r>
                      <m:sSub>
                        <m:sSubPr>
                          <m:ctrlPr>
                            <a:rPr lang="en-US" b="0" i="1" smtClean="0">
                              <a:latin typeface="Cambria Math"/>
                            </a:rPr>
                          </m:ctrlPr>
                        </m:sSubPr>
                        <m:e>
                          <m:r>
                            <a:rPr lang="en-US" b="0" i="1" smtClean="0">
                              <a:latin typeface="Cambria Math"/>
                            </a:rPr>
                            <m:t>𝑤h𝑒𝑒𝑙𝐸𝑣𝑒𝑛𝑡</m:t>
                          </m:r>
                        </m:e>
                        <m:sub>
                          <m:r>
                            <a:rPr lang="en-US" b="0" i="1" smtClean="0">
                              <a:latin typeface="Cambria Math"/>
                            </a:rPr>
                            <m:t>𝑐𝑢𝑟𝑟𝑒𝑛𝑡</m:t>
                          </m:r>
                        </m:sub>
                      </m:sSub>
                      <m:r>
                        <a:rPr lang="en-US" b="0" i="1" smtClean="0">
                          <a:latin typeface="Cambria Math"/>
                        </a:rPr>
                        <m:t>−</m:t>
                      </m:r>
                      <m:sSub>
                        <m:sSubPr>
                          <m:ctrlPr>
                            <a:rPr lang="en-US" b="0" i="1" smtClean="0">
                              <a:latin typeface="Cambria Math"/>
                            </a:rPr>
                          </m:ctrlPr>
                        </m:sSubPr>
                        <m:e>
                          <m:r>
                            <a:rPr lang="en-US" b="0" i="1" smtClean="0">
                              <a:latin typeface="Cambria Math"/>
                            </a:rPr>
                            <m:t>𝑤h𝑒𝑒𝑙𝐸𝑣𝑒𝑛𝑡</m:t>
                          </m:r>
                        </m:e>
                        <m:sub>
                          <m:r>
                            <a:rPr lang="en-US" b="0" i="1" smtClean="0">
                              <a:latin typeface="Cambria Math"/>
                            </a:rPr>
                            <m:t>𝑝𝑟𝑒𝑣𝑖𝑜𝑢𝑠</m:t>
                          </m:r>
                        </m:sub>
                      </m:sSub>
                      <m:r>
                        <a:rPr lang="en-US" b="0" i="1" smtClean="0">
                          <a:latin typeface="Cambria Math"/>
                        </a:rPr>
                        <m:t>+</m:t>
                      </m:r>
                      <m:sSup>
                        <m:sSupPr>
                          <m:ctrlPr>
                            <a:rPr lang="en-US" b="0" i="1" smtClean="0">
                              <a:latin typeface="Cambria Math"/>
                            </a:rPr>
                          </m:ctrlPr>
                        </m:sSupPr>
                        <m:e>
                          <m:r>
                            <a:rPr lang="en-US" b="0" i="1" smtClean="0">
                              <a:latin typeface="Cambria Math"/>
                            </a:rPr>
                            <m:t>2</m:t>
                          </m:r>
                        </m:e>
                        <m:sup>
                          <m:r>
                            <a:rPr lang="en-US" b="0" i="1" smtClean="0">
                              <a:latin typeface="Cambria Math"/>
                            </a:rPr>
                            <m:t>16</m:t>
                          </m:r>
                        </m:sup>
                      </m:sSup>
                    </m:oMath>
                  </m:oMathPara>
                </a14:m>
                <a:endParaRPr lang="en-US" dirty="0"/>
              </a:p>
            </p:txBody>
          </p:sp>
        </mc:Choice>
        <mc:Fallback xmlns="">
          <p:sp>
            <p:nvSpPr>
              <p:cNvPr id="8" name="TextBox 7"/>
              <p:cNvSpPr txBox="1">
                <a:spLocks noRot="1" noChangeAspect="1" noMove="1" noResize="1" noEditPoints="1" noAdjustHandles="1" noChangeArrowheads="1" noChangeShapeType="1" noTextEdit="1"/>
              </p:cNvSpPr>
              <p:nvPr/>
            </p:nvSpPr>
            <p:spPr>
              <a:xfrm>
                <a:off x="-29236" y="3668156"/>
                <a:ext cx="7055458" cy="396262"/>
              </a:xfrm>
              <a:prstGeom prst="rect">
                <a:avLst/>
              </a:prstGeom>
              <a:blipFill rotWithShape="1">
                <a:blip r:embed="rId8"/>
                <a:stretch>
                  <a:fillRect b="-76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29236" y="4162364"/>
                <a:ext cx="309636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0≤</m:t>
                      </m:r>
                      <m:r>
                        <a:rPr lang="en-US" b="0" i="1" smtClean="0">
                          <a:latin typeface="Cambria Math"/>
                        </a:rPr>
                        <m:t>𝑑𝑒𝑙𝑡𝑎𝑊h𝑒𝑒𝑙𝐸𝑣𝑒𝑛𝑡</m:t>
                      </m:r>
                      <m:r>
                        <a:rPr lang="en-US" b="0" i="1" smtClean="0">
                          <a:latin typeface="Cambria Math"/>
                        </a:rPr>
                        <m:t>≤</m:t>
                      </m:r>
                      <m:sSup>
                        <m:sSupPr>
                          <m:ctrlPr>
                            <a:rPr lang="en-US" b="0" i="1" smtClean="0">
                              <a:latin typeface="Cambria Math"/>
                            </a:rPr>
                          </m:ctrlPr>
                        </m:sSupPr>
                        <m:e>
                          <m:r>
                            <a:rPr lang="en-US" b="0" i="1" smtClean="0">
                              <a:latin typeface="Cambria Math"/>
                            </a:rPr>
                            <m:t>2</m:t>
                          </m:r>
                        </m:e>
                        <m:sup>
                          <m:r>
                            <a:rPr lang="en-US" b="0" i="1" smtClean="0">
                              <a:latin typeface="Cambria Math"/>
                            </a:rPr>
                            <m:t>16</m:t>
                          </m:r>
                        </m:sup>
                      </m:sSup>
                    </m:oMath>
                  </m:oMathPara>
                </a14:m>
                <a:endParaRPr lang="en-US" dirty="0"/>
              </a:p>
            </p:txBody>
          </p:sp>
        </mc:Choice>
        <mc:Fallback xmlns="">
          <p:sp>
            <p:nvSpPr>
              <p:cNvPr id="10" name="TextBox 9"/>
              <p:cNvSpPr txBox="1">
                <a:spLocks noRot="1" noChangeAspect="1" noMove="1" noResize="1" noEditPoints="1" noAdjustHandles="1" noChangeArrowheads="1" noChangeShapeType="1" noTextEdit="1"/>
              </p:cNvSpPr>
              <p:nvPr/>
            </p:nvSpPr>
            <p:spPr>
              <a:xfrm>
                <a:off x="-29236" y="4162364"/>
                <a:ext cx="3096360" cy="369332"/>
              </a:xfrm>
              <a:prstGeom prst="rect">
                <a:avLst/>
              </a:prstGeom>
              <a:blipFill rotWithShape="1">
                <a:blip r:embed="rId9"/>
                <a:stretch>
                  <a:fillRect/>
                </a:stretch>
              </a:blipFill>
            </p:spPr>
            <p:txBody>
              <a:bodyPr/>
              <a:lstStyle/>
              <a:p>
                <a:r>
                  <a:rPr lang="en-US">
                    <a:noFill/>
                  </a:rPr>
                  <a:t> </a:t>
                </a:r>
              </a:p>
            </p:txBody>
          </p:sp>
        </mc:Fallback>
      </mc:AlternateContent>
      <p:sp>
        <p:nvSpPr>
          <p:cNvPr id="11" name="TextBox 10"/>
          <p:cNvSpPr txBox="1"/>
          <p:nvPr/>
        </p:nvSpPr>
        <p:spPr>
          <a:xfrm>
            <a:off x="239712" y="147926"/>
            <a:ext cx="2411558" cy="461665"/>
          </a:xfrm>
          <a:prstGeom prst="rect">
            <a:avLst/>
          </a:prstGeom>
          <a:noFill/>
        </p:spPr>
        <p:txBody>
          <a:bodyPr wrap="none" rtlCol="0">
            <a:spAutoFit/>
          </a:bodyPr>
          <a:lstStyle/>
          <a:p>
            <a:r>
              <a:rPr lang="en-US" sz="2400" dirty="0">
                <a:solidFill>
                  <a:schemeClr val="accent6">
                    <a:lumMod val="75000"/>
                  </a:schemeClr>
                </a:solidFill>
              </a:rPr>
              <a:t>Speed Calculation</a:t>
            </a:r>
          </a:p>
        </p:txBody>
      </p:sp>
    </p:spTree>
    <p:extLst>
      <p:ext uri="{BB962C8B-B14F-4D97-AF65-F5344CB8AC3E}">
        <p14:creationId xmlns:p14="http://schemas.microsoft.com/office/powerpoint/2010/main" val="223927251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p:cNvSpPr txBox="1"/>
              <p:nvPr/>
            </p:nvSpPr>
            <p:spPr>
              <a:xfrm>
                <a:off x="239712" y="1820614"/>
                <a:ext cx="6778394" cy="530466"/>
              </a:xfrm>
              <a:prstGeom prst="rect">
                <a:avLst/>
              </a:prstGeom>
              <a:noFill/>
            </p:spPr>
            <p:txBody>
              <a:bodyPr wrap="none" rtlCol="0">
                <a:spAutoFit/>
              </a:bodyPr>
              <a:lstStyle/>
              <a:p>
                <a14:m>
                  <m:oMath xmlns:m="http://schemas.openxmlformats.org/officeDocument/2006/math">
                    <m:r>
                      <a:rPr lang="en-US" b="0" i="1" smtClean="0">
                        <a:latin typeface="Cambria Math"/>
                      </a:rPr>
                      <m:t>𝑠𝑝𝑒𝑒𝑑𝑆h𝑜𝑢𝑙𝑑𝐵𝑒</m:t>
                    </m:r>
                    <m:r>
                      <a:rPr lang="en-US" b="0" i="1" smtClean="0">
                        <a:latin typeface="Cambria Math"/>
                      </a:rPr>
                      <m:t>=−</m:t>
                    </m:r>
                    <m:r>
                      <a:rPr lang="en-US" b="0" i="1" smtClean="0">
                        <a:latin typeface="Cambria Math"/>
                      </a:rPr>
                      <m:t>𝑒𝑥𝑝</m:t>
                    </m:r>
                    <m:d>
                      <m:dPr>
                        <m:ctrlPr>
                          <a:rPr lang="en-US" b="0" i="1" smtClean="0">
                            <a:latin typeface="Cambria Math"/>
                          </a:rPr>
                        </m:ctrlPr>
                      </m:dPr>
                      <m:e>
                        <m:f>
                          <m:fPr>
                            <m:ctrlPr>
                              <a:rPr lang="en-US" b="0" i="1" smtClean="0">
                                <a:latin typeface="Cambria Math"/>
                              </a:rPr>
                            </m:ctrlPr>
                          </m:fPr>
                          <m:num>
                            <m:r>
                              <a:rPr lang="en-US" b="0" i="1" smtClean="0">
                                <a:latin typeface="Cambria Math"/>
                              </a:rPr>
                              <m:t>−</m:t>
                            </m:r>
                            <m:r>
                              <a:rPr lang="en-US" b="0" i="1" smtClean="0">
                                <a:latin typeface="Cambria Math"/>
                              </a:rPr>
                              <m:t>𝑑𝑖𝑠𝑡𝑎𝑛𝑐𝑒𝑇𝑟𝑎𝑣𝑒𝑙𝑙𝑒𝑑</m:t>
                            </m:r>
                          </m:num>
                          <m:den>
                            <m:r>
                              <a:rPr lang="en-US" b="0" i="1" smtClean="0">
                                <a:latin typeface="Cambria Math"/>
                              </a:rPr>
                              <m:t>𝑠𝑝𝑒𝑒𝑑𝐺𝑟𝑎𝑑𝑖𝑒𝑛𝑡</m:t>
                            </m:r>
                          </m:den>
                        </m:f>
                      </m:e>
                    </m:d>
                  </m:oMath>
                </a14:m>
                <a:r>
                  <a:rPr lang="en-US" dirty="0"/>
                  <a:t>*speedDelta+maxSpeed</a:t>
                </a:r>
              </a:p>
            </p:txBody>
          </p:sp>
        </mc:Choice>
        <mc:Fallback xmlns="">
          <p:sp>
            <p:nvSpPr>
              <p:cNvPr id="2" name="TextBox 1"/>
              <p:cNvSpPr txBox="1">
                <a:spLocks noRot="1" noChangeAspect="1" noMove="1" noResize="1" noEditPoints="1" noAdjustHandles="1" noChangeArrowheads="1" noChangeShapeType="1" noTextEdit="1"/>
              </p:cNvSpPr>
              <p:nvPr/>
            </p:nvSpPr>
            <p:spPr>
              <a:xfrm>
                <a:off x="239712" y="1820614"/>
                <a:ext cx="6778394" cy="530466"/>
              </a:xfrm>
              <a:prstGeom prst="rect">
                <a:avLst/>
              </a:prstGeom>
              <a:blipFill rotWithShape="1">
                <a:blip r:embed="rId3"/>
                <a:stretch>
                  <a:fillRect l="-180" r="-180" b="-459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p:cNvSpPr txBox="1"/>
              <p:nvPr/>
            </p:nvSpPr>
            <p:spPr>
              <a:xfrm>
                <a:off x="239712" y="1202368"/>
                <a:ext cx="8897051" cy="61824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𝑑𝑖𝑠𝑡𝑎𝑛𝑐𝑒𝑇𝑟𝑎𝑣𝑒𝑙𝑙𝑒𝑑</m:t>
                      </m:r>
                      <m:r>
                        <a:rPr lang="en-US" b="0" i="1" smtClean="0">
                          <a:latin typeface="Cambria Math"/>
                        </a:rPr>
                        <m:t>=</m:t>
                      </m:r>
                      <m:d>
                        <m:dPr>
                          <m:ctrlPr>
                            <a:rPr lang="en-US" b="0" i="1" smtClean="0">
                              <a:latin typeface="Cambria Math"/>
                            </a:rPr>
                          </m:ctrlPr>
                        </m:dPr>
                        <m:e>
                          <m:r>
                            <a:rPr lang="en-US" b="0" i="1" smtClean="0">
                              <a:latin typeface="Cambria Math"/>
                            </a:rPr>
                            <m:t>𝑐𝑢𝑟𝑟𝑒𝑛𝑡𝑅𝑜𝑡𝑎𝑡𝑖𝑜𝑛𝑠</m:t>
                          </m:r>
                          <m:r>
                            <a:rPr lang="en-US" b="0" i="1" smtClean="0">
                              <a:latin typeface="Cambria Math"/>
                            </a:rPr>
                            <m:t>∗</m:t>
                          </m:r>
                          <m:r>
                            <a:rPr lang="en-US" b="0" i="1" smtClean="0">
                              <a:latin typeface="Cambria Math"/>
                            </a:rPr>
                            <m:t>𝑤h𝑒𝑒𝑙𝐶𝐼𝑅𝐶𝑀</m:t>
                          </m:r>
                        </m:e>
                      </m:d>
                      <m:r>
                        <a:rPr lang="en-US" b="0" i="1" smtClean="0">
                          <a:latin typeface="Cambria Math"/>
                        </a:rPr>
                        <m:t>∗</m:t>
                      </m:r>
                      <m:f>
                        <m:fPr>
                          <m:ctrlPr>
                            <a:rPr lang="en-US" b="0" i="1" smtClean="0">
                              <a:latin typeface="Cambria Math"/>
                            </a:rPr>
                          </m:ctrlPr>
                        </m:fPr>
                        <m:num>
                          <m:r>
                            <a:rPr lang="en-US" b="0" i="1" smtClean="0">
                              <a:latin typeface="Cambria Math"/>
                            </a:rPr>
                            <m:t>𝑘𝑖𝑙𝑜𝑚𝑒𝑡𝑒𝑟</m:t>
                          </m:r>
                        </m:num>
                        <m:den>
                          <m:r>
                            <a:rPr lang="en-US" b="0" i="1" smtClean="0">
                              <a:latin typeface="Cambria Math"/>
                            </a:rPr>
                            <m:t>𝑚𝑖𝑙𝑒</m:t>
                          </m:r>
                        </m:den>
                      </m:f>
                      <m:r>
                        <a:rPr lang="en-US" b="0" i="1" smtClean="0">
                          <a:latin typeface="Cambria Math"/>
                        </a:rPr>
                        <m:t>∗</m:t>
                      </m:r>
                      <m:f>
                        <m:fPr>
                          <m:ctrlPr>
                            <a:rPr lang="en-US" b="0" i="1" smtClean="0">
                              <a:latin typeface="Cambria Math"/>
                            </a:rPr>
                          </m:ctrlPr>
                        </m:fPr>
                        <m:num>
                          <m:r>
                            <a:rPr lang="en-US" b="0" i="1" smtClean="0">
                              <a:latin typeface="Cambria Math"/>
                            </a:rPr>
                            <m:t>𝑚𝑚</m:t>
                          </m:r>
                        </m:num>
                        <m:den>
                          <m:r>
                            <a:rPr lang="en-US" b="0" i="1" smtClean="0">
                              <a:latin typeface="Cambria Math"/>
                            </a:rPr>
                            <m:t>𝑚𝑒𝑡𝑒𝑟</m:t>
                          </m:r>
                        </m:den>
                      </m:f>
                      <m:r>
                        <a:rPr lang="en-US" b="0" i="1" smtClean="0">
                          <a:latin typeface="Cambria Math"/>
                        </a:rPr>
                        <m:t>∗</m:t>
                      </m:r>
                      <m:f>
                        <m:fPr>
                          <m:ctrlPr>
                            <a:rPr lang="en-US" b="0" i="1" smtClean="0">
                              <a:latin typeface="Cambria Math"/>
                            </a:rPr>
                          </m:ctrlPr>
                        </m:fPr>
                        <m:num>
                          <m:r>
                            <a:rPr lang="en-US" b="0" i="1" smtClean="0">
                              <a:latin typeface="Cambria Math"/>
                            </a:rPr>
                            <m:t>𝑚𝑒𝑡𝑒𝑟</m:t>
                          </m:r>
                        </m:num>
                        <m:den>
                          <m:r>
                            <a:rPr lang="en-US" b="0" i="1" smtClean="0">
                              <a:latin typeface="Cambria Math"/>
                            </a:rPr>
                            <m:t>𝑘𝑚</m:t>
                          </m:r>
                        </m:den>
                      </m:f>
                    </m:oMath>
                  </m:oMathPara>
                </a14:m>
                <a:endParaRPr lang="en-US" dirty="0"/>
              </a:p>
            </p:txBody>
          </p:sp>
        </mc:Choice>
        <mc:Fallback xmlns="">
          <p:sp>
            <p:nvSpPr>
              <p:cNvPr id="3" name="TextBox 2"/>
              <p:cNvSpPr txBox="1">
                <a:spLocks noRot="1" noChangeAspect="1" noMove="1" noResize="1" noEditPoints="1" noAdjustHandles="1" noChangeArrowheads="1" noChangeShapeType="1" noTextEdit="1"/>
              </p:cNvSpPr>
              <p:nvPr/>
            </p:nvSpPr>
            <p:spPr>
              <a:xfrm>
                <a:off x="239712" y="1202368"/>
                <a:ext cx="8897051" cy="618246"/>
              </a:xfrm>
              <a:prstGeom prst="rect">
                <a:avLst/>
              </a:prstGeom>
              <a:blipFill rotWithShape="1">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p:cNvSpPr txBox="1"/>
              <p:nvPr/>
            </p:nvSpPr>
            <p:spPr>
              <a:xfrm>
                <a:off x="239712" y="2551349"/>
                <a:ext cx="9336723" cy="66492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𝑗𝑜𝑦𝑠𝑡𝑖𝑐𝑘𝑇h𝑟𝑜𝑡𝑡𝑙𝑒𝑉𝑎𝑙𝑢𝑒</m:t>
                      </m:r>
                      <m:r>
                        <a:rPr lang="en-US" b="0" i="1" smtClean="0">
                          <a:latin typeface="Cambria Math"/>
                        </a:rPr>
                        <m:t>=</m:t>
                      </m:r>
                      <m:f>
                        <m:fPr>
                          <m:ctrlPr>
                            <a:rPr lang="en-US" b="0" i="1" smtClean="0">
                              <a:latin typeface="Cambria Math"/>
                            </a:rPr>
                          </m:ctrlPr>
                        </m:fPr>
                        <m:num>
                          <m:r>
                            <a:rPr lang="en-US" b="0" i="1" smtClean="0">
                              <a:latin typeface="Cambria Math"/>
                            </a:rPr>
                            <m:t>𝑐𝑢𝑟𝑟𝑒𝑛𝑡𝑆𝑝𝑒𝑒𝑑</m:t>
                          </m:r>
                        </m:num>
                        <m:den>
                          <m:r>
                            <a:rPr lang="en-US" b="0" i="1" smtClean="0">
                              <a:latin typeface="Cambria Math"/>
                            </a:rPr>
                            <m:t>𝑠𝑝𝑒𝑒𝑑𝑆h𝑜𝑢𝑙𝑑𝐵𝑒</m:t>
                          </m:r>
                        </m:den>
                      </m:f>
                      <m:r>
                        <a:rPr lang="en-US" b="0" i="1" smtClean="0">
                          <a:latin typeface="Cambria Math"/>
                        </a:rPr>
                        <m:t>∗</m:t>
                      </m:r>
                      <m:d>
                        <m:dPr>
                          <m:ctrlPr>
                            <a:rPr lang="en-US" b="0" i="1" smtClean="0">
                              <a:latin typeface="Cambria Math"/>
                            </a:rPr>
                          </m:ctrlPr>
                        </m:dPr>
                        <m:e>
                          <m:r>
                            <a:rPr lang="en-US" b="0" i="1" smtClean="0">
                              <a:latin typeface="Cambria Math"/>
                            </a:rPr>
                            <m:t>𝑚𝑎𝑥𝑇h𝑟𝑜𝑡𝑡𝑙𝑒</m:t>
                          </m:r>
                          <m:r>
                            <a:rPr lang="en-US" b="0" i="1" smtClean="0">
                              <a:latin typeface="Cambria Math"/>
                            </a:rPr>
                            <m:t>−</m:t>
                          </m:r>
                          <m:r>
                            <a:rPr lang="en-US" b="0" i="1" smtClean="0">
                              <a:latin typeface="Cambria Math"/>
                            </a:rPr>
                            <m:t>𝑚𝑖𝑛𝑇h𝑟𝑜𝑡𝑡𝑙𝑒</m:t>
                          </m:r>
                        </m:e>
                      </m:d>
                      <m:r>
                        <a:rPr lang="en-US" b="0" i="1" smtClean="0">
                          <a:latin typeface="Cambria Math"/>
                        </a:rPr>
                        <m:t>+</m:t>
                      </m:r>
                      <m:r>
                        <a:rPr lang="en-US" b="0" i="1" smtClean="0">
                          <a:latin typeface="Cambria Math"/>
                        </a:rPr>
                        <m:t>𝑚𝑖𝑛𝑇h𝑟𝑜𝑡𝑡𝑡𝑙𝑒</m:t>
                      </m:r>
                    </m:oMath>
                  </m:oMathPara>
                </a14:m>
                <a:endParaRPr lang="en-US" dirty="0"/>
              </a:p>
            </p:txBody>
          </p:sp>
        </mc:Choice>
        <mc:Fallback xmlns="">
          <p:sp>
            <p:nvSpPr>
              <p:cNvPr id="4" name="TextBox 3"/>
              <p:cNvSpPr txBox="1">
                <a:spLocks noRot="1" noChangeAspect="1" noMove="1" noResize="1" noEditPoints="1" noAdjustHandles="1" noChangeArrowheads="1" noChangeShapeType="1" noTextEdit="1"/>
              </p:cNvSpPr>
              <p:nvPr/>
            </p:nvSpPr>
            <p:spPr>
              <a:xfrm>
                <a:off x="239712" y="2551349"/>
                <a:ext cx="9336723" cy="664926"/>
              </a:xfrm>
              <a:prstGeom prst="rect">
                <a:avLst/>
              </a:prstGeom>
              <a:blipFill rotWithShape="1">
                <a:blip r:embed="rId5"/>
                <a:stretch>
                  <a:fillRect/>
                </a:stretch>
              </a:blipFill>
            </p:spPr>
            <p:txBody>
              <a:bodyPr/>
              <a:lstStyle/>
              <a:p>
                <a:r>
                  <a:rPr lang="en-US">
                    <a:noFill/>
                  </a:rPr>
                  <a:t> </a:t>
                </a:r>
              </a:p>
            </p:txBody>
          </p:sp>
        </mc:Fallback>
      </mc:AlternateContent>
      <p:sp>
        <p:nvSpPr>
          <p:cNvPr id="5" name="TextBox 4"/>
          <p:cNvSpPr txBox="1"/>
          <p:nvPr/>
        </p:nvSpPr>
        <p:spPr>
          <a:xfrm>
            <a:off x="239712" y="147926"/>
            <a:ext cx="3712170" cy="461665"/>
          </a:xfrm>
          <a:prstGeom prst="rect">
            <a:avLst/>
          </a:prstGeom>
          <a:noFill/>
        </p:spPr>
        <p:txBody>
          <a:bodyPr wrap="none" rtlCol="0">
            <a:spAutoFit/>
          </a:bodyPr>
          <a:lstStyle/>
          <a:p>
            <a:r>
              <a:rPr lang="en-US" sz="2400" dirty="0">
                <a:solidFill>
                  <a:schemeClr val="accent6">
                    <a:lumMod val="75000"/>
                  </a:schemeClr>
                </a:solidFill>
              </a:rPr>
              <a:t>Throttle Position Calculation</a:t>
            </a:r>
          </a:p>
        </p:txBody>
      </p:sp>
    </p:spTree>
    <p:extLst>
      <p:ext uri="{BB962C8B-B14F-4D97-AF65-F5344CB8AC3E}">
        <p14:creationId xmlns:p14="http://schemas.microsoft.com/office/powerpoint/2010/main" val="15632545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Piper J3 Cub - Photo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1313" y="632361"/>
            <a:ext cx="5715000" cy="4282521"/>
          </a:xfrm>
          <a:prstGeom prst="rect">
            <a:avLst/>
          </a:prstGeom>
          <a:noFill/>
          <a:extLst>
            <a:ext uri="{909E8E84-426E-40DD-AFC4-6F175D3DCCD1}">
              <a14:hiddenFill xmlns:a14="http://schemas.microsoft.com/office/drawing/2010/main">
                <a:solidFill>
                  <a:srgbClr val="FFFFFF"/>
                </a:solidFill>
              </a14:hiddenFill>
            </a:ext>
          </a:extLst>
        </p:spPr>
      </p:pic>
      <p:sp>
        <p:nvSpPr>
          <p:cNvPr id="3" name="AutoShape 4" descr="Freezing Cold Thermometer, Sticker Craft Design"/>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6" descr="Freezing Cold Thermometer, Sticker Craft Design"/>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TextBox 4"/>
          <p:cNvSpPr txBox="1"/>
          <p:nvPr/>
        </p:nvSpPr>
        <p:spPr>
          <a:xfrm>
            <a:off x="849312" y="5090536"/>
            <a:ext cx="8402172" cy="461665"/>
          </a:xfrm>
          <a:prstGeom prst="rect">
            <a:avLst/>
          </a:prstGeom>
          <a:noFill/>
        </p:spPr>
        <p:txBody>
          <a:bodyPr wrap="none" rtlCol="0">
            <a:spAutoFit/>
          </a:bodyPr>
          <a:lstStyle/>
          <a:p>
            <a:r>
              <a:rPr lang="en-US" dirty="0"/>
              <a:t>Initially, bike trainer to flight stick throttle innovation required </a:t>
            </a:r>
            <a:r>
              <a:rPr lang="en-US" sz="2400" i="1" dirty="0"/>
              <a:t>elevated privileges</a:t>
            </a:r>
            <a:r>
              <a:rPr lang="en-US" dirty="0"/>
              <a:t>.</a:t>
            </a:r>
          </a:p>
        </p:txBody>
      </p:sp>
      <p:sp>
        <p:nvSpPr>
          <p:cNvPr id="6" name="TextBox 5"/>
          <p:cNvSpPr txBox="1"/>
          <p:nvPr/>
        </p:nvSpPr>
        <p:spPr>
          <a:xfrm>
            <a:off x="239712" y="147926"/>
            <a:ext cx="4687886" cy="461665"/>
          </a:xfrm>
          <a:prstGeom prst="rect">
            <a:avLst/>
          </a:prstGeom>
          <a:noFill/>
        </p:spPr>
        <p:txBody>
          <a:bodyPr wrap="none" rtlCol="0">
            <a:spAutoFit/>
          </a:bodyPr>
          <a:lstStyle/>
          <a:p>
            <a:r>
              <a:rPr lang="en-US" sz="2400" dirty="0">
                <a:solidFill>
                  <a:schemeClr val="accent6">
                    <a:lumMod val="75000"/>
                  </a:schemeClr>
                </a:solidFill>
              </a:rPr>
              <a:t>More of Todd’s Aviation Background</a:t>
            </a:r>
          </a:p>
        </p:txBody>
      </p:sp>
    </p:spTree>
    <p:extLst>
      <p:ext uri="{BB962C8B-B14F-4D97-AF65-F5344CB8AC3E}">
        <p14:creationId xmlns:p14="http://schemas.microsoft.com/office/powerpoint/2010/main" val="778188549"/>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92112" y="396875"/>
            <a:ext cx="2728824" cy="1477328"/>
          </a:xfrm>
          <a:prstGeom prst="rect">
            <a:avLst/>
          </a:prstGeom>
          <a:noFill/>
        </p:spPr>
        <p:txBody>
          <a:bodyPr wrap="none" rtlCol="0">
            <a:spAutoFit/>
          </a:bodyPr>
          <a:lstStyle/>
          <a:p>
            <a:r>
              <a:rPr lang="en-US" dirty="0"/>
              <a:t>--enable-</a:t>
            </a:r>
            <a:r>
              <a:rPr lang="en-US" dirty="0" err="1"/>
              <a:t>terrasync</a:t>
            </a:r>
            <a:endParaRPr lang="en-US" dirty="0"/>
          </a:p>
          <a:p>
            <a:r>
              <a:rPr lang="en-US" dirty="0"/>
              <a:t>--</a:t>
            </a:r>
            <a:r>
              <a:rPr lang="en-US" dirty="0" err="1"/>
              <a:t>fov</a:t>
            </a:r>
            <a:r>
              <a:rPr lang="en-US" dirty="0"/>
              <a:t>=54.4</a:t>
            </a:r>
          </a:p>
          <a:p>
            <a:r>
              <a:rPr lang="en-US" dirty="0"/>
              <a:t>--enable-auto-coordination</a:t>
            </a:r>
          </a:p>
          <a:p>
            <a:r>
              <a:rPr lang="en-US" dirty="0"/>
              <a:t>--disable-clouds</a:t>
            </a:r>
          </a:p>
          <a:p>
            <a:r>
              <a:rPr lang="en-US" dirty="0"/>
              <a:t>--visibility=39496</a:t>
            </a:r>
          </a:p>
        </p:txBody>
      </p:sp>
    </p:spTree>
    <p:extLst>
      <p:ext uri="{BB962C8B-B14F-4D97-AF65-F5344CB8AC3E}">
        <p14:creationId xmlns:p14="http://schemas.microsoft.com/office/powerpoint/2010/main" val="176227945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3512" y="549275"/>
            <a:ext cx="9067800" cy="2862322"/>
          </a:xfrm>
          <a:prstGeom prst="rect">
            <a:avLst/>
          </a:prstGeom>
          <a:noFill/>
        </p:spPr>
        <p:txBody>
          <a:bodyPr wrap="square" rtlCol="0">
            <a:spAutoFit/>
          </a:bodyPr>
          <a:lstStyle/>
          <a:p>
            <a:r>
              <a:rPr lang="en-US" dirty="0"/>
              <a:t>Why does the 2032 battery inside the sensor go dead so quickly?</a:t>
            </a:r>
          </a:p>
          <a:p>
            <a:endParaRPr lang="en-US" dirty="0"/>
          </a:p>
          <a:p>
            <a:r>
              <a:rPr lang="en-US" dirty="0"/>
              <a:t>I had problems when I failed to turn off the Arduino </a:t>
            </a:r>
            <a:r>
              <a:rPr lang="en-US" dirty="0" err="1"/>
              <a:t>Wifi</a:t>
            </a:r>
            <a:r>
              <a:rPr lang="en-US" dirty="0"/>
              <a:t> Rev2 after every ride:  I think the </a:t>
            </a:r>
            <a:r>
              <a:rPr lang="en-US" dirty="0" err="1"/>
              <a:t>arduino</a:t>
            </a:r>
            <a:r>
              <a:rPr lang="en-US" dirty="0"/>
              <a:t> “subscribes” to the sensor and does not unsubscribe.</a:t>
            </a:r>
          </a:p>
          <a:p>
            <a:endParaRPr lang="en-US" dirty="0"/>
          </a:p>
          <a:p>
            <a:r>
              <a:rPr lang="en-US" dirty="0"/>
              <a:t>You can monitor the battery by using cell phone app “</a:t>
            </a:r>
            <a:r>
              <a:rPr lang="en-US" dirty="0" err="1"/>
              <a:t>LightBlue</a:t>
            </a:r>
            <a:r>
              <a:rPr lang="en-US" dirty="0"/>
              <a:t>”</a:t>
            </a:r>
          </a:p>
          <a:p>
            <a:endParaRPr lang="en-US" dirty="0"/>
          </a:p>
          <a:p>
            <a:r>
              <a:rPr lang="en-US" dirty="0"/>
              <a:t>2024 May 13 </a:t>
            </a:r>
            <a:r>
              <a:rPr lang="en-US" dirty="0">
                <a:sym typeface="Wingdings" panose="05000000000000000000" pitchFamily="2" charset="2"/>
              </a:rPr>
              <a:t> I was turning off the Arduino </a:t>
            </a:r>
            <a:r>
              <a:rPr lang="en-US" dirty="0" err="1">
                <a:sym typeface="Wingdings" panose="05000000000000000000" pitchFamily="2" charset="2"/>
              </a:rPr>
              <a:t>Wifi</a:t>
            </a:r>
            <a:r>
              <a:rPr lang="en-US" dirty="0">
                <a:sym typeface="Wingdings" panose="05000000000000000000" pitchFamily="2" charset="2"/>
              </a:rPr>
              <a:t> Rev2 by disconnecting the </a:t>
            </a:r>
            <a:r>
              <a:rPr lang="en-US" dirty="0" err="1">
                <a:sym typeface="Wingdings" panose="05000000000000000000" pitchFamily="2" charset="2"/>
              </a:rPr>
              <a:t>usb</a:t>
            </a:r>
            <a:r>
              <a:rPr lang="en-US" dirty="0">
                <a:sym typeface="Wingdings" panose="05000000000000000000" pitchFamily="2" charset="2"/>
              </a:rPr>
              <a:t> cable.  I have USB hub with off on switches and started using it today.  It is necessary to disconnect the </a:t>
            </a:r>
            <a:r>
              <a:rPr lang="en-US" dirty="0" err="1">
                <a:sym typeface="Wingdings" panose="05000000000000000000" pitchFamily="2" charset="2"/>
              </a:rPr>
              <a:t>uno</a:t>
            </a:r>
            <a:r>
              <a:rPr lang="en-US" dirty="0">
                <a:sym typeface="Wingdings" panose="05000000000000000000" pitchFamily="2" charset="2"/>
              </a:rPr>
              <a:t> </a:t>
            </a:r>
            <a:r>
              <a:rPr lang="en-US" dirty="0" err="1">
                <a:sym typeface="Wingdings" panose="05000000000000000000" pitchFamily="2" charset="2"/>
              </a:rPr>
              <a:t>wifi</a:t>
            </a:r>
            <a:r>
              <a:rPr lang="en-US" dirty="0">
                <a:sym typeface="Wingdings" panose="05000000000000000000" pitchFamily="2" charset="2"/>
              </a:rPr>
              <a:t> rev2 or unsubscribe (I think)</a:t>
            </a:r>
            <a:endParaRPr lang="en-US" dirty="0"/>
          </a:p>
        </p:txBody>
      </p:sp>
    </p:spTree>
    <p:extLst>
      <p:ext uri="{BB962C8B-B14F-4D97-AF65-F5344CB8AC3E}">
        <p14:creationId xmlns:p14="http://schemas.microsoft.com/office/powerpoint/2010/main" val="30465625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4512" y="244475"/>
            <a:ext cx="4276726" cy="38821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Rectangle 1"/>
          <p:cNvSpPr/>
          <p:nvPr/>
        </p:nvSpPr>
        <p:spPr>
          <a:xfrm>
            <a:off x="2682875" y="3063875"/>
            <a:ext cx="1747837" cy="685800"/>
          </a:xfrm>
          <a:prstGeom prst="rect">
            <a:avLst/>
          </a:prstGeom>
          <a:solidFill>
            <a:schemeClr val="accent2">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45112" y="507090"/>
            <a:ext cx="3987416" cy="3619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ectangle 4"/>
          <p:cNvSpPr/>
          <p:nvPr/>
        </p:nvSpPr>
        <p:spPr>
          <a:xfrm>
            <a:off x="6945313" y="1006475"/>
            <a:ext cx="1447800" cy="838200"/>
          </a:xfrm>
          <a:prstGeom prst="rect">
            <a:avLst/>
          </a:prstGeom>
          <a:solidFill>
            <a:schemeClr val="accent2">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1419546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4512" y="396875"/>
            <a:ext cx="3019426" cy="36513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2"/>
          <p:cNvSpPr/>
          <p:nvPr/>
        </p:nvSpPr>
        <p:spPr>
          <a:xfrm>
            <a:off x="1001712" y="2253851"/>
            <a:ext cx="2438400" cy="342900"/>
          </a:xfrm>
          <a:prstGeom prst="rect">
            <a:avLst/>
          </a:prstGeom>
          <a:solidFill>
            <a:schemeClr val="accent2">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955241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20712" y="595947"/>
            <a:ext cx="8915400" cy="1477328"/>
          </a:xfrm>
          <a:prstGeom prst="rect">
            <a:avLst/>
          </a:prstGeom>
          <a:noFill/>
        </p:spPr>
        <p:txBody>
          <a:bodyPr wrap="square" rtlCol="0">
            <a:spAutoFit/>
          </a:bodyPr>
          <a:lstStyle/>
          <a:p>
            <a:r>
              <a:rPr lang="en-US" dirty="0"/>
              <a:t>My configuration worked for me; but, no one knew about the bike trainer hardware / software I used.</a:t>
            </a:r>
          </a:p>
          <a:p>
            <a:endParaRPr lang="en-US" dirty="0"/>
          </a:p>
          <a:p>
            <a:r>
              <a:rPr lang="en-US" dirty="0"/>
              <a:t>After moving back home, I sought to revive this technology and improve upon it so it could be shared with others.</a:t>
            </a:r>
          </a:p>
        </p:txBody>
      </p:sp>
      <p:sp>
        <p:nvSpPr>
          <p:cNvPr id="5" name="AutoShape 2" descr="This Flight Simulator IS FREE - Flight Gear Simulator Review - YouTub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51" name="Picture 3">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20912" y="2044319"/>
            <a:ext cx="5086350" cy="28483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3224108" y="4904343"/>
            <a:ext cx="2496581" cy="369332"/>
          </a:xfrm>
          <a:prstGeom prst="rect">
            <a:avLst/>
          </a:prstGeom>
          <a:noFill/>
        </p:spPr>
        <p:txBody>
          <a:bodyPr wrap="none" rtlCol="0">
            <a:spAutoFit/>
          </a:bodyPr>
          <a:lstStyle/>
          <a:p>
            <a:r>
              <a:rPr lang="en-US" dirty="0"/>
              <a:t>Above: link to </a:t>
            </a:r>
            <a:r>
              <a:rPr lang="en-US" dirty="0" err="1">
                <a:hlinkClick r:id="rId3"/>
              </a:rPr>
              <a:t>FlightGear</a:t>
            </a:r>
            <a:endParaRPr lang="en-US" dirty="0"/>
          </a:p>
        </p:txBody>
      </p:sp>
      <p:sp>
        <p:nvSpPr>
          <p:cNvPr id="7" name="TextBox 6"/>
          <p:cNvSpPr txBox="1"/>
          <p:nvPr/>
        </p:nvSpPr>
        <p:spPr>
          <a:xfrm>
            <a:off x="239712" y="147926"/>
            <a:ext cx="1475404" cy="461665"/>
          </a:xfrm>
          <a:prstGeom prst="rect">
            <a:avLst/>
          </a:prstGeom>
          <a:noFill/>
        </p:spPr>
        <p:txBody>
          <a:bodyPr wrap="none" rtlCol="0">
            <a:spAutoFit/>
          </a:bodyPr>
          <a:lstStyle/>
          <a:p>
            <a:r>
              <a:rPr lang="en-US" sz="2400" dirty="0" err="1">
                <a:solidFill>
                  <a:schemeClr val="accent6">
                    <a:lumMod val="75000"/>
                  </a:schemeClr>
                </a:solidFill>
              </a:rPr>
              <a:t>FlightGear</a:t>
            </a:r>
            <a:endParaRPr lang="en-US" sz="2400" dirty="0">
              <a:solidFill>
                <a:schemeClr val="accent6">
                  <a:lumMod val="75000"/>
                </a:schemeClr>
              </a:solidFill>
            </a:endParaRPr>
          </a:p>
        </p:txBody>
      </p:sp>
    </p:spTree>
    <p:extLst>
      <p:ext uri="{BB962C8B-B14F-4D97-AF65-F5344CB8AC3E}">
        <p14:creationId xmlns:p14="http://schemas.microsoft.com/office/powerpoint/2010/main" val="108685500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name="page2">
    <p:spTree>
      <p:nvGrpSpPr>
        <p:cNvPr id="1" name=""/>
        <p:cNvGrpSpPr/>
        <p:nvPr/>
      </p:nvGrpSpPr>
      <p:grpSpPr>
        <a:xfrm>
          <a:off x="0" y="0"/>
          <a:ext cx="0" cy="0"/>
          <a:chOff x="0" y="0"/>
          <a:chExt cx="0" cy="0"/>
        </a:xfrm>
      </p:grpSpPr>
      <p:sp>
        <p:nvSpPr>
          <p:cNvPr id="2" name="TextBox 1"/>
          <p:cNvSpPr txBox="1"/>
          <p:nvPr/>
        </p:nvSpPr>
        <p:spPr>
          <a:xfrm>
            <a:off x="182880" y="960310"/>
            <a:ext cx="8771400" cy="3417840"/>
          </a:xfrm>
          <a:prstGeom prst="rect">
            <a:avLst/>
          </a:prstGeom>
          <a:noFill/>
          <a:ln>
            <a:noFill/>
          </a:ln>
        </p:spPr>
        <p:txBody>
          <a:bodyPr wrap="none" lIns="90000" tIns="45000" rIns="90000" bIns="45000" anchorCtr="0" compatLnSpc="0"/>
          <a:lstStyle/>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Details:		Playing a flight simulator with a joystick with a throttle axis is better than</a:t>
            </a: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		just using a keyboard and mouse.</a:t>
            </a: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p:txBody>
      </p:sp>
      <p:pic>
        <p:nvPicPr>
          <p:cNvPr id="3" name="Picture 2"/>
          <p:cNvPicPr>
            <a:picLocks noChangeAspect="1"/>
          </p:cNvPicPr>
          <p:nvPr/>
        </p:nvPicPr>
        <p:blipFill>
          <a:blip r:embed="rId3">
            <a:lum/>
            <a:alphaModFix/>
          </a:blip>
          <a:srcRect/>
          <a:stretch>
            <a:fillRect/>
          </a:stretch>
        </p:blipFill>
        <p:spPr>
          <a:xfrm>
            <a:off x="457200" y="1497155"/>
            <a:ext cx="2742119" cy="2938320"/>
          </a:xfrm>
          <a:prstGeom prst="rect">
            <a:avLst/>
          </a:prstGeom>
          <a:noFill/>
          <a:ln>
            <a:noFill/>
          </a:ln>
        </p:spPr>
      </p:pic>
      <p:sp>
        <p:nvSpPr>
          <p:cNvPr id="7" name="Freeform 6"/>
          <p:cNvSpPr/>
          <p:nvPr/>
        </p:nvSpPr>
        <p:spPr>
          <a:xfrm>
            <a:off x="1920239" y="3417395"/>
            <a:ext cx="3657600" cy="914400"/>
          </a:xfrm>
          <a:custGeom>
            <a:avLst>
              <a:gd name="f0" fmla="val 5400"/>
              <a:gd name="f1" fmla="val 5400"/>
            </a:avLst>
            <a:gdLst>
              <a:gd name="f2" fmla="val w"/>
              <a:gd name="f3" fmla="val h"/>
              <a:gd name="f4" fmla="val 0"/>
              <a:gd name="f5" fmla="val 21600"/>
              <a:gd name="f6" fmla="val 10800"/>
              <a:gd name="f7" fmla="*/ f2 1 21600"/>
              <a:gd name="f8" fmla="*/ f3 1 21600"/>
              <a:gd name="f9" fmla="pin 0 f0 21600"/>
              <a:gd name="f10" fmla="pin 0 f1 10800"/>
              <a:gd name="f11" fmla="val f10"/>
              <a:gd name="f12" fmla="val f9"/>
              <a:gd name="f13" fmla="+- 21600 0 f10"/>
              <a:gd name="f14" fmla="*/ f9 f7 1"/>
              <a:gd name="f15" fmla="*/ f10 f8 1"/>
              <a:gd name="f16" fmla="*/ 21600 f7 1"/>
              <a:gd name="f17" fmla="*/ f12 f11 1"/>
              <a:gd name="f18" fmla="*/ f13 f8 1"/>
              <a:gd name="f19" fmla="*/ f11 f8 1"/>
              <a:gd name="f20" fmla="*/ f17 1 10800"/>
              <a:gd name="f21" fmla="+- f12 0 f20"/>
              <a:gd name="f22" fmla="*/ f21 f7 1"/>
            </a:gdLst>
            <a:ahLst>
              <a:ahXY gdRefX="f0" minX="f4" maxX="f5" gdRefY="f1" minY="f4" maxY="f6">
                <a:pos x="f14" y="f15"/>
              </a:ahXY>
            </a:ahLst>
            <a:cxnLst>
              <a:cxn ang="3cd4">
                <a:pos x="hc" y="t"/>
              </a:cxn>
              <a:cxn ang="0">
                <a:pos x="r" y="vc"/>
              </a:cxn>
              <a:cxn ang="cd4">
                <a:pos x="hc" y="b"/>
              </a:cxn>
              <a:cxn ang="cd2">
                <a:pos x="l" y="vc"/>
              </a:cxn>
            </a:cxnLst>
            <a:rect l="f22" t="f19" r="f16" b="f18"/>
            <a:pathLst>
              <a:path w="21600" h="21600">
                <a:moveTo>
                  <a:pt x="f5" y="f11"/>
                </a:moveTo>
                <a:lnTo>
                  <a:pt x="f12" y="f11"/>
                </a:lnTo>
                <a:lnTo>
                  <a:pt x="f12" y="f4"/>
                </a:lnTo>
                <a:lnTo>
                  <a:pt x="f4" y="f6"/>
                </a:lnTo>
                <a:lnTo>
                  <a:pt x="f12" y="f5"/>
                </a:lnTo>
                <a:lnTo>
                  <a:pt x="f12" y="f13"/>
                </a:lnTo>
                <a:lnTo>
                  <a:pt x="f5" y="f13"/>
                </a:lnTo>
                <a:close/>
              </a:path>
            </a:pathLst>
          </a:custGeom>
          <a:solidFill>
            <a:srgbClr val="92D050">
              <a:alpha val="70000"/>
            </a:srgbClr>
          </a:solidFill>
          <a:ln w="0">
            <a:solidFill>
              <a:srgbClr val="FFF200">
                <a:alpha val="0"/>
              </a:srgbClr>
            </a:solidFill>
            <a:custDash>
              <a:ds d="0" sp="0"/>
            </a:custDash>
          </a:ln>
        </p:spPr>
        <p:txBody>
          <a:bodyPr wrap="none" lIns="90000" tIns="45000" rIns="90000" bIns="45000" anchor="ctr" anchorCtr="0" compatLnSpc="0"/>
          <a:lstStyle/>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p:txBody>
      </p:sp>
      <p:sp>
        <p:nvSpPr>
          <p:cNvPr id="4" name="TextBox 3"/>
          <p:cNvSpPr txBox="1"/>
          <p:nvPr/>
        </p:nvSpPr>
        <p:spPr>
          <a:xfrm>
            <a:off x="3891162" y="3696427"/>
            <a:ext cx="1354836" cy="356336"/>
          </a:xfrm>
          <a:prstGeom prst="rect">
            <a:avLst/>
          </a:prstGeom>
          <a:noFill/>
          <a:ln>
            <a:noFill/>
          </a:ln>
        </p:spPr>
        <p:txBody>
          <a:bodyPr wrap="none" lIns="90000" tIns="45000" rIns="90000" bIns="45000" anchorCtr="0" compatLnSpc="0">
            <a:spAutoFit/>
          </a:bodyPr>
          <a:lstStyle/>
          <a:p>
            <a:pPr marL="0" marR="0" lvl="0" indent="0" hangingPunct="0">
              <a:lnSpc>
                <a:spcPct val="100000"/>
              </a:lnSpc>
              <a:spcBef>
                <a:spcPts val="0"/>
              </a:spcBef>
              <a:spcAft>
                <a:spcPts val="0"/>
              </a:spcAft>
              <a:buNone/>
              <a:tabLst/>
            </a:pPr>
            <a:r>
              <a:rPr lang="en-US" sz="1800" b="0" i="0" u="none" strike="noStrike" kern="1200" cap="none" dirty="0">
                <a:ln>
                  <a:noFill/>
                </a:ln>
                <a:solidFill>
                  <a:srgbClr val="FF0000"/>
                </a:solidFill>
                <a:latin typeface="Liberation Sans" pitchFamily="18"/>
                <a:ea typeface="Noto Sans CJK SC" pitchFamily="2"/>
                <a:cs typeface="Lohit Devanagari" pitchFamily="2"/>
              </a:rPr>
              <a:t>Throttle axis</a:t>
            </a:r>
          </a:p>
        </p:txBody>
      </p:sp>
      <p:sp>
        <p:nvSpPr>
          <p:cNvPr id="5" name="Straight Connector 4"/>
          <p:cNvSpPr/>
          <p:nvPr/>
        </p:nvSpPr>
        <p:spPr>
          <a:xfrm flipH="1">
            <a:off x="1684800" y="3063875"/>
            <a:ext cx="1920239" cy="640079"/>
          </a:xfrm>
          <a:prstGeom prst="line">
            <a:avLst/>
          </a:prstGeom>
          <a:noFill/>
          <a:ln w="146160">
            <a:solidFill>
              <a:srgbClr val="00A65D">
                <a:alpha val="0"/>
              </a:srgbClr>
            </a:solidFill>
            <a:custDash>
              <a:ds d="0" sp="0"/>
            </a:custDash>
            <a:tailEnd type="arrow"/>
          </a:ln>
        </p:spPr>
        <p:txBody>
          <a:bodyPr wrap="none" lIns="90000" tIns="45000" rIns="90000" bIns="45000" anchor="ctr" anchorCtr="0" compatLnSpc="0"/>
          <a:lstStyle/>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pitchFamily="2"/>
              <a:cs typeface="Lohit Devanagari" pitchFamily="2"/>
            </a:endParaRPr>
          </a:p>
        </p:txBody>
      </p:sp>
      <p:sp>
        <p:nvSpPr>
          <p:cNvPr id="6" name="Straight Connector 5"/>
          <p:cNvSpPr/>
          <p:nvPr/>
        </p:nvSpPr>
        <p:spPr>
          <a:xfrm>
            <a:off x="6126480" y="3051635"/>
            <a:ext cx="875520" cy="1097280"/>
          </a:xfrm>
          <a:prstGeom prst="line">
            <a:avLst/>
          </a:prstGeom>
          <a:noFill/>
          <a:ln w="146160">
            <a:solidFill>
              <a:srgbClr val="000000">
                <a:alpha val="0"/>
              </a:srgbClr>
            </a:solidFill>
            <a:custDash>
              <a:ds d="0" sp="0"/>
            </a:custDash>
            <a:tailEnd type="arrow"/>
          </a:ln>
        </p:spPr>
        <p:txBody>
          <a:bodyPr wrap="none" lIns="90000" tIns="45000" rIns="90000" bIns="45000" anchor="ctr" anchorCtr="0" compatLnSpc="0"/>
          <a:lstStyle/>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pitchFamily="2"/>
              <a:cs typeface="Lohit Devanagari" pitchFamily="2"/>
            </a:endParaRPr>
          </a:p>
        </p:txBody>
      </p:sp>
      <p:sp>
        <p:nvSpPr>
          <p:cNvPr id="8" name="TextBox 7"/>
          <p:cNvSpPr txBox="1"/>
          <p:nvPr/>
        </p:nvSpPr>
        <p:spPr>
          <a:xfrm>
            <a:off x="239712" y="147926"/>
            <a:ext cx="1757532" cy="461665"/>
          </a:xfrm>
          <a:prstGeom prst="rect">
            <a:avLst/>
          </a:prstGeom>
          <a:noFill/>
        </p:spPr>
        <p:txBody>
          <a:bodyPr wrap="none" rtlCol="0">
            <a:spAutoFit/>
          </a:bodyPr>
          <a:lstStyle/>
          <a:p>
            <a:r>
              <a:rPr lang="en-US" sz="2400" dirty="0">
                <a:solidFill>
                  <a:schemeClr val="accent6">
                    <a:lumMod val="75000"/>
                  </a:schemeClr>
                </a:solidFill>
              </a:rPr>
              <a:t>Throttle Axis</a:t>
            </a: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name="page3">
    <p:spTree>
      <p:nvGrpSpPr>
        <p:cNvPr id="1" name=""/>
        <p:cNvGrpSpPr/>
        <p:nvPr/>
      </p:nvGrpSpPr>
      <p:grpSpPr>
        <a:xfrm>
          <a:off x="0" y="0"/>
          <a:ext cx="0" cy="0"/>
          <a:chOff x="0" y="0"/>
          <a:chExt cx="0" cy="0"/>
        </a:xfrm>
      </p:grpSpPr>
      <p:sp>
        <p:nvSpPr>
          <p:cNvPr id="2" name="TextBox 1"/>
          <p:cNvSpPr txBox="1"/>
          <p:nvPr/>
        </p:nvSpPr>
        <p:spPr>
          <a:xfrm>
            <a:off x="183240" y="701675"/>
            <a:ext cx="8771400" cy="3161880"/>
          </a:xfrm>
          <a:prstGeom prst="rect">
            <a:avLst/>
          </a:prstGeom>
          <a:noFill/>
          <a:ln>
            <a:noFill/>
          </a:ln>
        </p:spPr>
        <p:txBody>
          <a:bodyPr wrap="none" lIns="90000" tIns="45000" rIns="90000" bIns="45000" anchorCtr="0" compatLnSpc="0"/>
          <a:lstStyle/>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Details:		I knew a bike on a trainer could be used to control the throttle axis.</a:t>
            </a: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p:txBody>
      </p:sp>
      <p:pic>
        <p:nvPicPr>
          <p:cNvPr id="3" name="Picture 2"/>
          <p:cNvPicPr>
            <a:picLocks noChangeAspect="1"/>
          </p:cNvPicPr>
          <p:nvPr/>
        </p:nvPicPr>
        <p:blipFill>
          <a:blip r:embed="rId3">
            <a:lum/>
            <a:alphaModFix/>
          </a:blip>
          <a:srcRect t="15308" r="2335" b="5261"/>
          <a:stretch>
            <a:fillRect/>
          </a:stretch>
        </p:blipFill>
        <p:spPr>
          <a:xfrm>
            <a:off x="1819800" y="1212875"/>
            <a:ext cx="5586840" cy="3138479"/>
          </a:xfrm>
          <a:prstGeom prst="rect">
            <a:avLst/>
          </a:prstGeom>
          <a:noFill/>
          <a:ln>
            <a:noFill/>
          </a:ln>
        </p:spPr>
      </p:pic>
      <p:sp>
        <p:nvSpPr>
          <p:cNvPr id="4" name="TextBox 3"/>
          <p:cNvSpPr txBox="1"/>
          <p:nvPr/>
        </p:nvSpPr>
        <p:spPr>
          <a:xfrm>
            <a:off x="2077920" y="4432714"/>
            <a:ext cx="4751278" cy="887251"/>
          </a:xfrm>
          <a:prstGeom prst="rect">
            <a:avLst/>
          </a:prstGeom>
          <a:noFill/>
          <a:ln>
            <a:noFill/>
          </a:ln>
        </p:spPr>
        <p:txBody>
          <a:bodyPr wrap="none" lIns="90000" tIns="45000" rIns="90000" bIns="45000" anchorCtr="0" compatLnSpc="0">
            <a:spAutoFit/>
          </a:bodyPr>
          <a:lstStyle/>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Bike on trainer; sweat guards in place.   </a:t>
            </a: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Sweat guards prevent corrosion.</a:t>
            </a:r>
          </a:p>
          <a:p>
            <a:pPr marL="0" marR="0" lvl="0" indent="0" hangingPunct="0">
              <a:lnSpc>
                <a:spcPct val="100000"/>
              </a:lnSpc>
              <a:spcBef>
                <a:spcPts val="0"/>
              </a:spcBef>
              <a:spcAft>
                <a:spcPts val="0"/>
              </a:spcAft>
              <a:buNone/>
              <a:tabLst/>
            </a:pPr>
            <a:r>
              <a:rPr lang="en-US" dirty="0">
                <a:latin typeface="Liberation Sans" pitchFamily="18"/>
                <a:ea typeface="Noto Sans CJK SC" pitchFamily="2"/>
                <a:cs typeface="Lohit Devanagari" pitchFamily="2"/>
              </a:rPr>
              <a:t>I have already replaced the bottom bracket twice!</a:t>
            </a:r>
            <a:endParaRPr lang="en-US" sz="1800" b="0" i="0" u="none" strike="noStrike" kern="1200" cap="none" dirty="0">
              <a:ln>
                <a:noFill/>
              </a:ln>
              <a:latin typeface="Liberation Sans" pitchFamily="18"/>
              <a:ea typeface="Noto Sans CJK SC" pitchFamily="2"/>
              <a:cs typeface="Lohit Devanagari" pitchFamily="2"/>
            </a:endParaRPr>
          </a:p>
        </p:txBody>
      </p:sp>
      <p:sp>
        <p:nvSpPr>
          <p:cNvPr id="5" name="Freeform 4"/>
          <p:cNvSpPr/>
          <p:nvPr/>
        </p:nvSpPr>
        <p:spPr>
          <a:xfrm rot="21054388">
            <a:off x="5036250" y="2583362"/>
            <a:ext cx="4611914" cy="914400"/>
          </a:xfrm>
          <a:custGeom>
            <a:avLst>
              <a:gd name="f0" fmla="val 5400"/>
              <a:gd name="f1" fmla="val 5400"/>
            </a:avLst>
            <a:gdLst>
              <a:gd name="f2" fmla="val w"/>
              <a:gd name="f3" fmla="val h"/>
              <a:gd name="f4" fmla="val 0"/>
              <a:gd name="f5" fmla="val 21600"/>
              <a:gd name="f6" fmla="val 10800"/>
              <a:gd name="f7" fmla="*/ f2 1 21600"/>
              <a:gd name="f8" fmla="*/ f3 1 21600"/>
              <a:gd name="f9" fmla="pin 0 f0 21600"/>
              <a:gd name="f10" fmla="pin 0 f1 10800"/>
              <a:gd name="f11" fmla="val f10"/>
              <a:gd name="f12" fmla="val f9"/>
              <a:gd name="f13" fmla="+- 21600 0 f10"/>
              <a:gd name="f14" fmla="*/ f9 f7 1"/>
              <a:gd name="f15" fmla="*/ f10 f8 1"/>
              <a:gd name="f16" fmla="*/ 21600 f7 1"/>
              <a:gd name="f17" fmla="*/ f12 f11 1"/>
              <a:gd name="f18" fmla="*/ f13 f8 1"/>
              <a:gd name="f19" fmla="*/ f11 f8 1"/>
              <a:gd name="f20" fmla="*/ f17 1 10800"/>
              <a:gd name="f21" fmla="+- f12 0 f20"/>
              <a:gd name="f22" fmla="*/ f21 f7 1"/>
            </a:gdLst>
            <a:ahLst>
              <a:ahXY gdRefX="f0" minX="f4" maxX="f5" gdRefY="f1" minY="f4" maxY="f6">
                <a:pos x="f14" y="f15"/>
              </a:ahXY>
            </a:ahLst>
            <a:cxnLst>
              <a:cxn ang="3cd4">
                <a:pos x="hc" y="t"/>
              </a:cxn>
              <a:cxn ang="0">
                <a:pos x="r" y="vc"/>
              </a:cxn>
              <a:cxn ang="cd4">
                <a:pos x="hc" y="b"/>
              </a:cxn>
              <a:cxn ang="cd2">
                <a:pos x="l" y="vc"/>
              </a:cxn>
            </a:cxnLst>
            <a:rect l="f22" t="f19" r="f16" b="f18"/>
            <a:pathLst>
              <a:path w="21600" h="21600">
                <a:moveTo>
                  <a:pt x="f5" y="f11"/>
                </a:moveTo>
                <a:lnTo>
                  <a:pt x="f12" y="f11"/>
                </a:lnTo>
                <a:lnTo>
                  <a:pt x="f12" y="f4"/>
                </a:lnTo>
                <a:lnTo>
                  <a:pt x="f4" y="f6"/>
                </a:lnTo>
                <a:lnTo>
                  <a:pt x="f12" y="f5"/>
                </a:lnTo>
                <a:lnTo>
                  <a:pt x="f12" y="f13"/>
                </a:lnTo>
                <a:lnTo>
                  <a:pt x="f5" y="f13"/>
                </a:lnTo>
                <a:close/>
              </a:path>
            </a:pathLst>
          </a:custGeom>
          <a:solidFill>
            <a:schemeClr val="accent2">
              <a:alpha val="70000"/>
            </a:schemeClr>
          </a:solidFill>
          <a:ln w="0">
            <a:solidFill>
              <a:srgbClr val="FFF200">
                <a:alpha val="0"/>
              </a:srgbClr>
            </a:solidFill>
            <a:custDash>
              <a:ds d="0" sp="0"/>
            </a:custDash>
          </a:ln>
        </p:spPr>
        <p:txBody>
          <a:bodyPr wrap="none" lIns="90000" tIns="45000" rIns="90000" bIns="45000" anchor="ctr" anchorCtr="0" compatLnSpc="0"/>
          <a:lstStyle/>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p:txBody>
      </p:sp>
      <p:sp>
        <p:nvSpPr>
          <p:cNvPr id="6" name="TextBox 5"/>
          <p:cNvSpPr txBox="1"/>
          <p:nvPr/>
        </p:nvSpPr>
        <p:spPr>
          <a:xfrm rot="20972030">
            <a:off x="7538693" y="2675678"/>
            <a:ext cx="1632498" cy="369332"/>
          </a:xfrm>
          <a:prstGeom prst="rect">
            <a:avLst/>
          </a:prstGeom>
          <a:noFill/>
        </p:spPr>
        <p:txBody>
          <a:bodyPr wrap="none" rtlCol="0">
            <a:spAutoFit/>
          </a:bodyPr>
          <a:lstStyle/>
          <a:p>
            <a:r>
              <a:rPr lang="en-US" dirty="0"/>
              <a:t>Bottom bracket</a:t>
            </a:r>
          </a:p>
        </p:txBody>
      </p:sp>
      <p:sp>
        <p:nvSpPr>
          <p:cNvPr id="7" name="TextBox 6"/>
          <p:cNvSpPr txBox="1"/>
          <p:nvPr/>
        </p:nvSpPr>
        <p:spPr>
          <a:xfrm>
            <a:off x="239712" y="147926"/>
            <a:ext cx="3113609" cy="461665"/>
          </a:xfrm>
          <a:prstGeom prst="rect">
            <a:avLst/>
          </a:prstGeom>
          <a:noFill/>
        </p:spPr>
        <p:txBody>
          <a:bodyPr wrap="none" rtlCol="0">
            <a:spAutoFit/>
          </a:bodyPr>
          <a:lstStyle/>
          <a:p>
            <a:r>
              <a:rPr lang="en-US" sz="2400" dirty="0">
                <a:solidFill>
                  <a:schemeClr val="accent6">
                    <a:lumMod val="75000"/>
                  </a:schemeClr>
                </a:solidFill>
              </a:rPr>
              <a:t>Todd’s Bike on a Trainer</a:t>
            </a: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Default">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3044</TotalTime>
  <Words>3581</Words>
  <Application>Microsoft Office PowerPoint</Application>
  <PresentationFormat>Custom</PresentationFormat>
  <Paragraphs>705</Paragraphs>
  <Slides>63</Slides>
  <Notes>52</Notes>
  <HiddenSlides>0</HiddenSlides>
  <MMClips>0</MMClips>
  <ScaleCrop>false</ScaleCrop>
  <HeadingPairs>
    <vt:vector size="6" baseType="variant">
      <vt:variant>
        <vt:lpstr>Theme</vt:lpstr>
      </vt:variant>
      <vt:variant>
        <vt:i4>1</vt:i4>
      </vt:variant>
      <vt:variant>
        <vt:lpstr>Embedded OLE Servers</vt:lpstr>
      </vt:variant>
      <vt:variant>
        <vt:i4>2</vt:i4>
      </vt:variant>
      <vt:variant>
        <vt:lpstr>Slide Titles</vt:lpstr>
      </vt:variant>
      <vt:variant>
        <vt:i4>63</vt:i4>
      </vt:variant>
    </vt:vector>
  </HeadingPairs>
  <TitlesOfParts>
    <vt:vector size="66" baseType="lpstr">
      <vt:lpstr>Default</vt:lpstr>
      <vt:lpstr>Worksheet</vt:lpstr>
      <vt:lpstr>Packager Shell Object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todd</dc:creator>
  <cp:lastModifiedBy>Todd Westley</cp:lastModifiedBy>
  <cp:revision>422</cp:revision>
  <dcterms:created xsi:type="dcterms:W3CDTF">2022-12-24T11:04:31Z</dcterms:created>
  <dcterms:modified xsi:type="dcterms:W3CDTF">2024-07-15T11:25:40Z</dcterms:modified>
</cp:coreProperties>
</file>